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72" r:id="rId3"/>
    <p:sldId id="428" r:id="rId4"/>
    <p:sldId id="485" r:id="rId5"/>
    <p:sldId id="486" r:id="rId6"/>
    <p:sldId id="429" r:id="rId7"/>
    <p:sldId id="430" r:id="rId8"/>
    <p:sldId id="433" r:id="rId9"/>
    <p:sldId id="434" r:id="rId10"/>
    <p:sldId id="435" r:id="rId11"/>
    <p:sldId id="436" r:id="rId12"/>
    <p:sldId id="437" r:id="rId13"/>
    <p:sldId id="438" r:id="rId14"/>
    <p:sldId id="469" r:id="rId15"/>
    <p:sldId id="508" r:id="rId16"/>
    <p:sldId id="509" r:id="rId17"/>
    <p:sldId id="407" r:id="rId18"/>
    <p:sldId id="408" r:id="rId19"/>
    <p:sldId id="409" r:id="rId20"/>
    <p:sldId id="484" r:id="rId21"/>
    <p:sldId id="487" r:id="rId22"/>
    <p:sldId id="363" r:id="rId23"/>
    <p:sldId id="455" r:id="rId24"/>
    <p:sldId id="479" r:id="rId25"/>
    <p:sldId id="493" r:id="rId26"/>
    <p:sldId id="480" r:id="rId27"/>
    <p:sldId id="481" r:id="rId28"/>
    <p:sldId id="511" r:id="rId29"/>
    <p:sldId id="513" r:id="rId30"/>
    <p:sldId id="512" r:id="rId31"/>
    <p:sldId id="514" r:id="rId32"/>
    <p:sldId id="482" r:id="rId33"/>
    <p:sldId id="331" r:id="rId34"/>
    <p:sldId id="332" r:id="rId35"/>
    <p:sldId id="462" r:id="rId36"/>
    <p:sldId id="495" r:id="rId37"/>
    <p:sldId id="501" r:id="rId38"/>
    <p:sldId id="494" r:id="rId39"/>
    <p:sldId id="500" r:id="rId40"/>
    <p:sldId id="496" r:id="rId41"/>
    <p:sldId id="497" r:id="rId42"/>
    <p:sldId id="477" r:id="rId43"/>
    <p:sldId id="466" r:id="rId44"/>
    <p:sldId id="490" r:id="rId45"/>
    <p:sldId id="489" r:id="rId46"/>
    <p:sldId id="488" r:id="rId47"/>
    <p:sldId id="492" r:id="rId48"/>
    <p:sldId id="478" r:id="rId49"/>
    <p:sldId id="463" r:id="rId50"/>
    <p:sldId id="390" r:id="rId51"/>
    <p:sldId id="502" r:id="rId52"/>
    <p:sldId id="503" r:id="rId53"/>
    <p:sldId id="504" r:id="rId54"/>
    <p:sldId id="505" r:id="rId55"/>
    <p:sldId id="506" r:id="rId56"/>
    <p:sldId id="507" r:id="rId57"/>
    <p:sldId id="40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D3"/>
    <a:srgbClr val="6DC7D9"/>
    <a:srgbClr val="ABFFFD"/>
    <a:srgbClr val="B7FFFD"/>
    <a:srgbClr val="B3FFFD"/>
    <a:srgbClr val="006866"/>
    <a:srgbClr val="E4E4E4"/>
    <a:srgbClr val="007370"/>
    <a:srgbClr val="93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1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7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4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6B72-0E0E-475A-B249-B81A594691C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80E9E-F866-4B6F-A6DC-998AB331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7" b="9832"/>
          <a:stretch/>
        </p:blipFill>
        <p:spPr>
          <a:xfrm>
            <a:off x="0" y="0"/>
            <a:ext cx="12209172" cy="56280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562806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62806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9496" y="335061"/>
            <a:ext cx="11061827" cy="10464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spc="-80" dirty="0" smtClean="0">
                <a:solidFill>
                  <a:srgbClr val="1F736B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Raising local oral health awareness</a:t>
            </a:r>
            <a:endParaRPr kumimoji="0" lang="en-US" altLang="en-US" sz="6000" b="0" i="0" u="none" strike="noStrike" cap="none" spc="-80" normalizeH="0" dirty="0" smtClean="0">
              <a:ln>
                <a:noFill/>
              </a:ln>
              <a:solidFill>
                <a:srgbClr val="1F736B"/>
              </a:solidFill>
              <a:effectLst/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92824" y="1682584"/>
            <a:ext cx="5092817" cy="2745580"/>
            <a:chOff x="585214" y="2577244"/>
            <a:chExt cx="5092817" cy="2745580"/>
          </a:xfrm>
        </p:grpSpPr>
        <p:grpSp>
          <p:nvGrpSpPr>
            <p:cNvPr id="19" name="Group 18"/>
            <p:cNvGrpSpPr/>
            <p:nvPr/>
          </p:nvGrpSpPr>
          <p:grpSpPr>
            <a:xfrm>
              <a:off x="585214" y="2577244"/>
              <a:ext cx="5092817" cy="2087212"/>
              <a:chOff x="530350" y="2706032"/>
              <a:chExt cx="5092817" cy="2087212"/>
            </a:xfrm>
          </p:grpSpPr>
          <p:sp>
            <p:nvSpPr>
              <p:cNvPr id="16" name="Rectangle 3"/>
              <p:cNvSpPr>
                <a:spLocks noChangeArrowheads="1"/>
              </p:cNvSpPr>
              <p:nvPr/>
            </p:nvSpPr>
            <p:spPr bwMode="auto">
              <a:xfrm>
                <a:off x="534431" y="2706032"/>
                <a:ext cx="4916358" cy="81560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700" spc="-70" dirty="0" smtClean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Communication</a:t>
                </a:r>
                <a:endParaRPr kumimoji="0" lang="en-US" altLang="en-US" sz="4700" i="0" u="none" strike="noStrike" cap="none" spc="-70" normalizeH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0350" y="3977636"/>
                <a:ext cx="5092817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700" spc="-70" dirty="0">
                    <a:solidFill>
                      <a:schemeClr val="bg2">
                        <a:lumMod val="2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700" spc="-70" dirty="0" smtClean="0">
                    <a:solidFill>
                      <a:schemeClr val="bg2">
                        <a:lumMod val="2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our community</a:t>
                </a:r>
                <a:endParaRPr lang="en-US" altLang="en-US" sz="4700" spc="-7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0475" y="3355168"/>
                <a:ext cx="4916358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700" spc="-60" dirty="0">
                    <a:solidFill>
                      <a:schemeClr val="bg2">
                        <a:lumMod val="2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4700" spc="-60" dirty="0" smtClean="0">
                    <a:solidFill>
                      <a:schemeClr val="bg2">
                        <a:lumMod val="2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trategies to engage</a:t>
                </a:r>
                <a:endParaRPr lang="en-US" altLang="en-US" sz="4700" spc="-6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603503" y="4507216"/>
              <a:ext cx="4902150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700" spc="-60" dirty="0">
                  <a:solidFill>
                    <a:schemeClr val="bg2">
                      <a:lumMod val="2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altLang="en-US" sz="4700" spc="-60" dirty="0" smtClean="0">
                  <a:solidFill>
                    <a:schemeClr val="bg2">
                      <a:lumMod val="2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nd promote KOHA</a:t>
              </a:r>
              <a:endParaRPr lang="en-US" altLang="en-US" sz="4700" spc="-6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5861304"/>
            <a:ext cx="12192000" cy="996696"/>
            <a:chOff x="0" y="5861304"/>
            <a:chExt cx="12192000" cy="996696"/>
          </a:xfrm>
        </p:grpSpPr>
        <p:sp>
          <p:nvSpPr>
            <p:cNvPr id="4" name="Rectangle 3"/>
            <p:cNvSpPr/>
            <p:nvPr/>
          </p:nvSpPr>
          <p:spPr>
            <a:xfrm>
              <a:off x="4837176" y="5861304"/>
              <a:ext cx="672126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2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presentation by Matt Jacob</a:t>
              </a:r>
              <a:r>
                <a:rPr lang="en-US" sz="22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2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to local health</a:t>
              </a:r>
            </a:p>
            <a:p>
              <a:pPr algn="r"/>
              <a:r>
                <a:rPr lang="en-US" sz="22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</a:t>
              </a:r>
              <a:r>
                <a:rPr lang="en-US" sz="22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eaders in California</a:t>
              </a:r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300" dirty="0" smtClean="0">
                  <a:solidFill>
                    <a:srgbClr val="1F736B"/>
                  </a:solidFill>
                  <a:latin typeface="Wingdings" panose="05000000000000000000" pitchFamily="2" charset="2"/>
                </a:rPr>
                <a:t>u</a:t>
              </a:r>
              <a:r>
                <a:rPr 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2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October 22, 2019</a:t>
              </a:r>
              <a:endParaRPr lang="en-US" sz="225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5904487"/>
              <a:ext cx="12192000" cy="953513"/>
              <a:chOff x="0" y="5883559"/>
              <a:chExt cx="12192000" cy="95351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64" y="5883559"/>
                <a:ext cx="3454824" cy="684010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0" y="6837072"/>
                <a:ext cx="12192000" cy="0"/>
              </a:xfrm>
              <a:prstGeom prst="line">
                <a:avLst/>
              </a:prstGeom>
              <a:ln w="1143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/>
          <a:stretch/>
        </p:blipFill>
        <p:spPr>
          <a:xfrm>
            <a:off x="661951" y="1716562"/>
            <a:ext cx="5533674" cy="32404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94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clearly and concisely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143000" y="1143000"/>
            <a:ext cx="92212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alt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sentences</a:t>
            </a:r>
            <a:r>
              <a:rPr lang="en-US" alt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 25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paragraphs</a:t>
            </a:r>
            <a:r>
              <a:rPr 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deleting “lazy words”</a:t>
            </a:r>
            <a:r>
              <a:rPr lang="en-US" sz="12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en-US" sz="16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 that take up space but aren’t necessary for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understanding</a:t>
            </a:r>
            <a:endParaRPr lang="en-US" sz="30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5020" y="6195931"/>
            <a:ext cx="65295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05">
              <a:spcBef>
                <a:spcPts val="1940"/>
              </a:spcBef>
            </a:pPr>
            <a:r>
              <a:rPr lang="en-US" sz="900" i="1" dirty="0">
                <a:cs typeface="Calibri"/>
              </a:rPr>
              <a:t>(</a:t>
            </a:r>
            <a:r>
              <a:rPr lang="en-US" sz="900" b="1" i="1" dirty="0" smtClean="0">
                <a:cs typeface="Calibri"/>
              </a:rPr>
              <a:t>So</a:t>
            </a:r>
            <a:r>
              <a:rPr lang="en-US" sz="900" b="1" i="1" spc="-10" dirty="0" smtClean="0">
                <a:cs typeface="Calibri"/>
              </a:rPr>
              <a:t>u</a:t>
            </a:r>
            <a:r>
              <a:rPr lang="en-US" sz="900" b="1" i="1" dirty="0" smtClean="0">
                <a:cs typeface="Calibri"/>
              </a:rPr>
              <a:t>rces:</a:t>
            </a:r>
            <a:r>
              <a:rPr lang="en-US" sz="900" b="1" i="1" spc="-30" dirty="0">
                <a:cs typeface="Calibri"/>
              </a:rPr>
              <a:t> </a:t>
            </a:r>
            <a:r>
              <a:rPr lang="en-US" sz="900" i="1" spc="-30" dirty="0" smtClean="0">
                <a:cs typeface="Calibri"/>
              </a:rPr>
              <a:t>Everyday Words for Public Health Communication, CDC, May 2016; Cornelia Dean, Am I Making Myself Clear? A Scientist’s Guide to Talking to the Public, Harvard Univ. Press: Cambridge, Mass., 2009; A </a:t>
            </a:r>
            <a:r>
              <a:rPr lang="en-US" sz="900" i="1" spc="-30" dirty="0">
                <a:cs typeface="Calibri"/>
              </a:rPr>
              <a:t>Way with Words</a:t>
            </a:r>
            <a:r>
              <a:rPr lang="en-US" sz="900" i="1" spc="-30" dirty="0" smtClean="0">
                <a:cs typeface="Calibri"/>
              </a:rPr>
              <a:t>: Guidelines </a:t>
            </a:r>
            <a:r>
              <a:rPr lang="en-US" sz="900" i="1" spc="-30" dirty="0">
                <a:cs typeface="Calibri"/>
              </a:rPr>
              <a:t>for Writing Oral Health Materials for Audiences with Limited </a:t>
            </a:r>
            <a:r>
              <a:rPr lang="en-US" sz="900" i="1" spc="-30" dirty="0" smtClean="0">
                <a:cs typeface="Calibri"/>
              </a:rPr>
              <a:t>Literacy, </a:t>
            </a:r>
            <a:r>
              <a:rPr lang="en-US" sz="900" i="1" dirty="0" smtClean="0">
                <a:cs typeface="Calibri"/>
              </a:rPr>
              <a:t>N</a:t>
            </a:r>
            <a:r>
              <a:rPr lang="en-US" sz="900" i="1" spc="-5" dirty="0" smtClean="0">
                <a:cs typeface="Calibri"/>
              </a:rPr>
              <a:t>ational Maternal and Child Oral Health Resource Center, 2004.)</a:t>
            </a:r>
            <a:endParaRPr lang="en-US" sz="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2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clearly and concisely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143000" y="1143000"/>
            <a:ext cx="92212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alt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sentences</a:t>
            </a:r>
            <a:r>
              <a:rPr lang="en-US" alt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 25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paragraphs</a:t>
            </a:r>
            <a:r>
              <a:rPr 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deleting “lazy words”</a:t>
            </a:r>
            <a:r>
              <a:rPr lang="en-US" sz="12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en-US" sz="16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 that take up space but aren’t necessary for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understanding</a:t>
            </a:r>
            <a:endParaRPr lang="en-US" sz="30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5020" y="6195931"/>
            <a:ext cx="65295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05">
              <a:spcBef>
                <a:spcPts val="1940"/>
              </a:spcBef>
            </a:pPr>
            <a:r>
              <a:rPr lang="en-US" sz="900" i="1" dirty="0">
                <a:cs typeface="Calibri"/>
              </a:rPr>
              <a:t>(</a:t>
            </a:r>
            <a:r>
              <a:rPr lang="en-US" sz="900" b="1" i="1" dirty="0" smtClean="0">
                <a:cs typeface="Calibri"/>
              </a:rPr>
              <a:t>So</a:t>
            </a:r>
            <a:r>
              <a:rPr lang="en-US" sz="900" b="1" i="1" spc="-10" dirty="0" smtClean="0">
                <a:cs typeface="Calibri"/>
              </a:rPr>
              <a:t>u</a:t>
            </a:r>
            <a:r>
              <a:rPr lang="en-US" sz="900" b="1" i="1" dirty="0" smtClean="0">
                <a:cs typeface="Calibri"/>
              </a:rPr>
              <a:t>rces:</a:t>
            </a:r>
            <a:r>
              <a:rPr lang="en-US" sz="900" b="1" i="1" spc="-30" dirty="0">
                <a:cs typeface="Calibri"/>
              </a:rPr>
              <a:t> </a:t>
            </a:r>
            <a:r>
              <a:rPr lang="en-US" sz="900" i="1" spc="-30" dirty="0" smtClean="0">
                <a:cs typeface="Calibri"/>
              </a:rPr>
              <a:t>Everyday Words for Public Health Communication, CDC, May 2016; Cornelia Dean, Am I Making Myself Clear? A Scientist’s Guide to Talking to the Public, Harvard Univ. Press: Cambridge, Mass., 2009; A </a:t>
            </a:r>
            <a:r>
              <a:rPr lang="en-US" sz="900" i="1" spc="-30" dirty="0">
                <a:cs typeface="Calibri"/>
              </a:rPr>
              <a:t>Way with Words</a:t>
            </a:r>
            <a:r>
              <a:rPr lang="en-US" sz="900" i="1" spc="-30" dirty="0" smtClean="0">
                <a:cs typeface="Calibri"/>
              </a:rPr>
              <a:t>: Guidelines </a:t>
            </a:r>
            <a:r>
              <a:rPr lang="en-US" sz="900" i="1" spc="-30" dirty="0">
                <a:cs typeface="Calibri"/>
              </a:rPr>
              <a:t>for Writing Oral Health Materials for Audiences with Limited </a:t>
            </a:r>
            <a:r>
              <a:rPr lang="en-US" sz="900" i="1" spc="-30" dirty="0" smtClean="0">
                <a:cs typeface="Calibri"/>
              </a:rPr>
              <a:t>Literacy, </a:t>
            </a:r>
            <a:r>
              <a:rPr lang="en-US" sz="900" i="1" dirty="0" smtClean="0">
                <a:cs typeface="Calibri"/>
              </a:rPr>
              <a:t>N</a:t>
            </a:r>
            <a:r>
              <a:rPr lang="en-US" sz="900" i="1" spc="-5" dirty="0" smtClean="0">
                <a:cs typeface="Calibri"/>
              </a:rPr>
              <a:t>ational Maternal and Child Oral Health Resource Center, 2004.)</a:t>
            </a:r>
            <a:endParaRPr lang="en-US" sz="900" dirty="0"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48840" y="3322036"/>
            <a:ext cx="7353838" cy="2279560"/>
            <a:chOff x="3361386" y="4181829"/>
            <a:chExt cx="7353838" cy="22795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" t="8499" r="2922" b="16712"/>
            <a:stretch/>
          </p:blipFill>
          <p:spPr>
            <a:xfrm>
              <a:off x="3361386" y="4181829"/>
              <a:ext cx="7353838" cy="22795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792829" y="4582945"/>
              <a:ext cx="652314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5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panose="02040502050405020303" pitchFamily="18" charset="0"/>
                </a:rPr>
                <a:t>In the future, we want to ensure that every family that happens to live in a low-income community in Anytown is truly able to have access to both foods and beverages that are healthy and nutritious.    </a:t>
              </a:r>
              <a:endParaRPr lang="en-US" sz="2250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5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clearly and concisely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143000" y="1143000"/>
            <a:ext cx="92212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alt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sentences</a:t>
            </a:r>
            <a:r>
              <a:rPr lang="en-US" alt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 25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paragraphs</a:t>
            </a:r>
            <a:r>
              <a:rPr 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deleting “lazy words”</a:t>
            </a:r>
            <a:r>
              <a:rPr lang="en-US" sz="12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en-US" sz="16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 that take up space but aren’t necessary for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understanding</a:t>
            </a:r>
            <a:endParaRPr lang="en-US" sz="30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5020" y="6195931"/>
            <a:ext cx="65295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05">
              <a:spcBef>
                <a:spcPts val="1940"/>
              </a:spcBef>
            </a:pPr>
            <a:r>
              <a:rPr lang="en-US" sz="900" i="1" dirty="0">
                <a:cs typeface="Calibri"/>
              </a:rPr>
              <a:t>(</a:t>
            </a:r>
            <a:r>
              <a:rPr lang="en-US" sz="900" b="1" i="1" dirty="0" smtClean="0">
                <a:cs typeface="Calibri"/>
              </a:rPr>
              <a:t>So</a:t>
            </a:r>
            <a:r>
              <a:rPr lang="en-US" sz="900" b="1" i="1" spc="-10" dirty="0" smtClean="0">
                <a:cs typeface="Calibri"/>
              </a:rPr>
              <a:t>u</a:t>
            </a:r>
            <a:r>
              <a:rPr lang="en-US" sz="900" b="1" i="1" dirty="0" smtClean="0">
                <a:cs typeface="Calibri"/>
              </a:rPr>
              <a:t>rces:</a:t>
            </a:r>
            <a:r>
              <a:rPr lang="en-US" sz="900" b="1" i="1" spc="-30" dirty="0">
                <a:cs typeface="Calibri"/>
              </a:rPr>
              <a:t> </a:t>
            </a:r>
            <a:r>
              <a:rPr lang="en-US" sz="900" i="1" spc="-30" dirty="0" smtClean="0">
                <a:cs typeface="Calibri"/>
              </a:rPr>
              <a:t>Everyday Words for Public Health Communication, CDC, May 2016; Cornelia Dean, Am I Making Myself Clear? A Scientist’s Guide to Talking to the Public, Harvard Univ. Press: Cambridge, Mass., 2009; A </a:t>
            </a:r>
            <a:r>
              <a:rPr lang="en-US" sz="900" i="1" spc="-30" dirty="0">
                <a:cs typeface="Calibri"/>
              </a:rPr>
              <a:t>Way with Words</a:t>
            </a:r>
            <a:r>
              <a:rPr lang="en-US" sz="900" i="1" spc="-30" dirty="0" smtClean="0">
                <a:cs typeface="Calibri"/>
              </a:rPr>
              <a:t>: Guidelines </a:t>
            </a:r>
            <a:r>
              <a:rPr lang="en-US" sz="900" i="1" spc="-30" dirty="0">
                <a:cs typeface="Calibri"/>
              </a:rPr>
              <a:t>for Writing Oral Health Materials for Audiences with Limited </a:t>
            </a:r>
            <a:r>
              <a:rPr lang="en-US" sz="900" i="1" spc="-30" dirty="0" smtClean="0">
                <a:cs typeface="Calibri"/>
              </a:rPr>
              <a:t>Literacy, </a:t>
            </a:r>
            <a:r>
              <a:rPr lang="en-US" sz="900" i="1" dirty="0" smtClean="0">
                <a:cs typeface="Calibri"/>
              </a:rPr>
              <a:t>N</a:t>
            </a:r>
            <a:r>
              <a:rPr lang="en-US" sz="900" i="1" spc="-5" dirty="0" smtClean="0">
                <a:cs typeface="Calibri"/>
              </a:rPr>
              <a:t>ational Maternal and Child Oral Health Resource Center, 2004.)</a:t>
            </a:r>
            <a:endParaRPr lang="en-US" sz="900" dirty="0"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48840" y="3322036"/>
            <a:ext cx="7353838" cy="2279560"/>
            <a:chOff x="3361386" y="4181829"/>
            <a:chExt cx="7353838" cy="22795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" t="8499" r="2922" b="16712"/>
            <a:stretch/>
          </p:blipFill>
          <p:spPr>
            <a:xfrm>
              <a:off x="3361386" y="4181829"/>
              <a:ext cx="7353838" cy="22795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792829" y="4582945"/>
              <a:ext cx="652314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5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panose="02040502050405020303" pitchFamily="18" charset="0"/>
                </a:rPr>
                <a:t>In the future, we want to ensure that every family that happens to live in a low-income community in Anytown is truly able to have access to both foods and beverages that are healthy and nutritious.    </a:t>
              </a:r>
              <a:endParaRPr lang="en-US" sz="225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65927" y="3939051"/>
            <a:ext cx="5434885" cy="1081826"/>
            <a:chOff x="2665927" y="3939051"/>
            <a:chExt cx="5434885" cy="1081826"/>
          </a:xfrm>
        </p:grpSpPr>
        <p:sp>
          <p:nvSpPr>
            <p:cNvPr id="21" name="Freeform 20"/>
            <p:cNvSpPr/>
            <p:nvPr/>
          </p:nvSpPr>
          <p:spPr>
            <a:xfrm>
              <a:off x="2665927" y="3939051"/>
              <a:ext cx="1571223" cy="51868"/>
            </a:xfrm>
            <a:custGeom>
              <a:avLst/>
              <a:gdLst>
                <a:gd name="connsiteX0" fmla="*/ 0 w 1571223"/>
                <a:gd name="connsiteY0" fmla="*/ 25758 h 51868"/>
                <a:gd name="connsiteX1" fmla="*/ 412124 w 1571223"/>
                <a:gd name="connsiteY1" fmla="*/ 25758 h 51868"/>
                <a:gd name="connsiteX2" fmla="*/ 450761 w 1571223"/>
                <a:gd name="connsiteY2" fmla="*/ 12879 h 51868"/>
                <a:gd name="connsiteX3" fmla="*/ 502276 w 1571223"/>
                <a:gd name="connsiteY3" fmla="*/ 0 h 51868"/>
                <a:gd name="connsiteX4" fmla="*/ 798490 w 1571223"/>
                <a:gd name="connsiteY4" fmla="*/ 12879 h 51868"/>
                <a:gd name="connsiteX5" fmla="*/ 875764 w 1571223"/>
                <a:gd name="connsiteY5" fmla="*/ 38637 h 51868"/>
                <a:gd name="connsiteX6" fmla="*/ 1571223 w 1571223"/>
                <a:gd name="connsiteY6" fmla="*/ 51516 h 5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1223" h="51868">
                  <a:moveTo>
                    <a:pt x="0" y="25758"/>
                  </a:moveTo>
                  <a:cubicBezTo>
                    <a:pt x="190696" y="46947"/>
                    <a:pt x="136666" y="46947"/>
                    <a:pt x="412124" y="25758"/>
                  </a:cubicBezTo>
                  <a:cubicBezTo>
                    <a:pt x="425660" y="24717"/>
                    <a:pt x="437708" y="16609"/>
                    <a:pt x="450761" y="12879"/>
                  </a:cubicBezTo>
                  <a:cubicBezTo>
                    <a:pt x="467780" y="8016"/>
                    <a:pt x="485104" y="4293"/>
                    <a:pt x="502276" y="0"/>
                  </a:cubicBezTo>
                  <a:cubicBezTo>
                    <a:pt x="601014" y="4293"/>
                    <a:pt x="700183" y="2709"/>
                    <a:pt x="798490" y="12879"/>
                  </a:cubicBezTo>
                  <a:cubicBezTo>
                    <a:pt x="825497" y="15673"/>
                    <a:pt x="848629" y="37701"/>
                    <a:pt x="875764" y="38637"/>
                  </a:cubicBezTo>
                  <a:cubicBezTo>
                    <a:pt x="1356511" y="55215"/>
                    <a:pt x="1124681" y="51516"/>
                    <a:pt x="1571223" y="51516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50784" y="4647389"/>
              <a:ext cx="1661374" cy="64395"/>
            </a:xfrm>
            <a:custGeom>
              <a:avLst/>
              <a:gdLst>
                <a:gd name="connsiteX0" fmla="*/ 0 w 1661374"/>
                <a:gd name="connsiteY0" fmla="*/ 12879 h 64395"/>
                <a:gd name="connsiteX1" fmla="*/ 940157 w 1661374"/>
                <a:gd name="connsiteY1" fmla="*/ 38637 h 64395"/>
                <a:gd name="connsiteX2" fmla="*/ 1107583 w 1661374"/>
                <a:gd name="connsiteY2" fmla="*/ 51516 h 64395"/>
                <a:gd name="connsiteX3" fmla="*/ 1326524 w 1661374"/>
                <a:gd name="connsiteY3" fmla="*/ 64395 h 64395"/>
                <a:gd name="connsiteX4" fmla="*/ 1455312 w 1661374"/>
                <a:gd name="connsiteY4" fmla="*/ 25758 h 64395"/>
                <a:gd name="connsiteX5" fmla="*/ 1493949 w 1661374"/>
                <a:gd name="connsiteY5" fmla="*/ 12879 h 64395"/>
                <a:gd name="connsiteX6" fmla="*/ 1532586 w 1661374"/>
                <a:gd name="connsiteY6" fmla="*/ 0 h 64395"/>
                <a:gd name="connsiteX7" fmla="*/ 1661374 w 1661374"/>
                <a:gd name="connsiteY7" fmla="*/ 0 h 6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1374" h="64395">
                  <a:moveTo>
                    <a:pt x="0" y="12879"/>
                  </a:moveTo>
                  <a:cubicBezTo>
                    <a:pt x="403854" y="57752"/>
                    <a:pt x="-27877" y="13493"/>
                    <a:pt x="940157" y="38637"/>
                  </a:cubicBezTo>
                  <a:cubicBezTo>
                    <a:pt x="996112" y="40090"/>
                    <a:pt x="1051733" y="47793"/>
                    <a:pt x="1107583" y="51516"/>
                  </a:cubicBezTo>
                  <a:lnTo>
                    <a:pt x="1326524" y="64395"/>
                  </a:lnTo>
                  <a:cubicBezTo>
                    <a:pt x="1404380" y="44931"/>
                    <a:pt x="1361246" y="57114"/>
                    <a:pt x="1455312" y="25758"/>
                  </a:cubicBezTo>
                  <a:lnTo>
                    <a:pt x="1493949" y="12879"/>
                  </a:lnTo>
                  <a:cubicBezTo>
                    <a:pt x="1506828" y="8586"/>
                    <a:pt x="1519010" y="0"/>
                    <a:pt x="1532586" y="0"/>
                  </a:cubicBezTo>
                  <a:lnTo>
                    <a:pt x="1661374" y="0"/>
                  </a:lnTo>
                </a:path>
              </a:pathLst>
            </a:cu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443731" y="4945149"/>
              <a:ext cx="1657081" cy="75728"/>
            </a:xfrm>
            <a:custGeom>
              <a:avLst/>
              <a:gdLst>
                <a:gd name="connsiteX0" fmla="*/ 0 w 1571223"/>
                <a:gd name="connsiteY0" fmla="*/ 25758 h 51868"/>
                <a:gd name="connsiteX1" fmla="*/ 412124 w 1571223"/>
                <a:gd name="connsiteY1" fmla="*/ 25758 h 51868"/>
                <a:gd name="connsiteX2" fmla="*/ 450761 w 1571223"/>
                <a:gd name="connsiteY2" fmla="*/ 12879 h 51868"/>
                <a:gd name="connsiteX3" fmla="*/ 502276 w 1571223"/>
                <a:gd name="connsiteY3" fmla="*/ 0 h 51868"/>
                <a:gd name="connsiteX4" fmla="*/ 798490 w 1571223"/>
                <a:gd name="connsiteY4" fmla="*/ 12879 h 51868"/>
                <a:gd name="connsiteX5" fmla="*/ 875764 w 1571223"/>
                <a:gd name="connsiteY5" fmla="*/ 38637 h 51868"/>
                <a:gd name="connsiteX6" fmla="*/ 1571223 w 1571223"/>
                <a:gd name="connsiteY6" fmla="*/ 51516 h 5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1223" h="51868">
                  <a:moveTo>
                    <a:pt x="0" y="25758"/>
                  </a:moveTo>
                  <a:cubicBezTo>
                    <a:pt x="190696" y="46947"/>
                    <a:pt x="136666" y="46947"/>
                    <a:pt x="412124" y="25758"/>
                  </a:cubicBezTo>
                  <a:cubicBezTo>
                    <a:pt x="425660" y="24717"/>
                    <a:pt x="437708" y="16609"/>
                    <a:pt x="450761" y="12879"/>
                  </a:cubicBezTo>
                  <a:cubicBezTo>
                    <a:pt x="467780" y="8016"/>
                    <a:pt x="485104" y="4293"/>
                    <a:pt x="502276" y="0"/>
                  </a:cubicBezTo>
                  <a:cubicBezTo>
                    <a:pt x="601014" y="4293"/>
                    <a:pt x="700183" y="2709"/>
                    <a:pt x="798490" y="12879"/>
                  </a:cubicBezTo>
                  <a:cubicBezTo>
                    <a:pt x="825497" y="15673"/>
                    <a:pt x="848629" y="37701"/>
                    <a:pt x="875764" y="38637"/>
                  </a:cubicBezTo>
                  <a:cubicBezTo>
                    <a:pt x="1356511" y="55215"/>
                    <a:pt x="1124681" y="51516"/>
                    <a:pt x="1571223" y="51516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9719" y="4299660"/>
              <a:ext cx="1326524" cy="27139"/>
            </a:xfrm>
            <a:custGeom>
              <a:avLst/>
              <a:gdLst>
                <a:gd name="connsiteX0" fmla="*/ 0 w 1326524"/>
                <a:gd name="connsiteY0" fmla="*/ 12879 h 27139"/>
                <a:gd name="connsiteX1" fmla="*/ 618186 w 1326524"/>
                <a:gd name="connsiteY1" fmla="*/ 0 h 27139"/>
                <a:gd name="connsiteX2" fmla="*/ 1184856 w 1326524"/>
                <a:gd name="connsiteY2" fmla="*/ 12879 h 27139"/>
                <a:gd name="connsiteX3" fmla="*/ 1223493 w 1326524"/>
                <a:gd name="connsiteY3" fmla="*/ 25758 h 27139"/>
                <a:gd name="connsiteX4" fmla="*/ 1326524 w 1326524"/>
                <a:gd name="connsiteY4" fmla="*/ 25758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6524" h="27139">
                  <a:moveTo>
                    <a:pt x="0" y="12879"/>
                  </a:moveTo>
                  <a:cubicBezTo>
                    <a:pt x="206062" y="8586"/>
                    <a:pt x="412079" y="0"/>
                    <a:pt x="618186" y="0"/>
                  </a:cubicBezTo>
                  <a:cubicBezTo>
                    <a:pt x="807125" y="0"/>
                    <a:pt x="996088" y="4846"/>
                    <a:pt x="1184856" y="12879"/>
                  </a:cubicBezTo>
                  <a:cubicBezTo>
                    <a:pt x="1198419" y="13456"/>
                    <a:pt x="1209973" y="24529"/>
                    <a:pt x="1223493" y="25758"/>
                  </a:cubicBezTo>
                  <a:cubicBezTo>
                    <a:pt x="1257696" y="28867"/>
                    <a:pt x="1292180" y="25758"/>
                    <a:pt x="1326524" y="25758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7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clearly and concisely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143000" y="1143000"/>
            <a:ext cx="92212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alt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sentences</a:t>
            </a:r>
            <a:r>
              <a:rPr lang="en-US" alt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paragraphs</a:t>
            </a:r>
            <a:r>
              <a:rPr 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deleting “lazy words”</a:t>
            </a:r>
            <a:r>
              <a:rPr lang="en-US" sz="12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en-US" sz="16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 that take up space but aren’t necessary for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understanding</a:t>
            </a:r>
            <a:endParaRPr lang="en-US" sz="30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5020" y="6195931"/>
            <a:ext cx="65295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05">
              <a:spcBef>
                <a:spcPts val="1940"/>
              </a:spcBef>
            </a:pPr>
            <a:r>
              <a:rPr lang="en-US" sz="900" i="1" dirty="0">
                <a:cs typeface="Calibri"/>
              </a:rPr>
              <a:t>(</a:t>
            </a:r>
            <a:r>
              <a:rPr lang="en-US" sz="900" b="1" i="1" dirty="0" smtClean="0">
                <a:cs typeface="Calibri"/>
              </a:rPr>
              <a:t>So</a:t>
            </a:r>
            <a:r>
              <a:rPr lang="en-US" sz="900" b="1" i="1" spc="-10" dirty="0" smtClean="0">
                <a:cs typeface="Calibri"/>
              </a:rPr>
              <a:t>u</a:t>
            </a:r>
            <a:r>
              <a:rPr lang="en-US" sz="900" b="1" i="1" dirty="0" smtClean="0">
                <a:cs typeface="Calibri"/>
              </a:rPr>
              <a:t>rces:</a:t>
            </a:r>
            <a:r>
              <a:rPr lang="en-US" sz="900" b="1" i="1" spc="-30" dirty="0">
                <a:cs typeface="Calibri"/>
              </a:rPr>
              <a:t> </a:t>
            </a:r>
            <a:r>
              <a:rPr lang="en-US" sz="900" i="1" spc="-30" dirty="0" smtClean="0">
                <a:cs typeface="Calibri"/>
              </a:rPr>
              <a:t>Everyday Words for Public Health Communication, CDC, May 2016; Cornelia Dean, Am I Making Myself Clear? A Scientist’s Guide to Talking to the Public, Harvard Univ. Press: Cambridge, Mass., 2009; A </a:t>
            </a:r>
            <a:r>
              <a:rPr lang="en-US" sz="900" i="1" spc="-30" dirty="0">
                <a:cs typeface="Calibri"/>
              </a:rPr>
              <a:t>Way with Words</a:t>
            </a:r>
            <a:r>
              <a:rPr lang="en-US" sz="900" i="1" spc="-30" dirty="0" smtClean="0">
                <a:cs typeface="Calibri"/>
              </a:rPr>
              <a:t>: Guidelines </a:t>
            </a:r>
            <a:r>
              <a:rPr lang="en-US" sz="900" i="1" spc="-30" dirty="0">
                <a:cs typeface="Calibri"/>
              </a:rPr>
              <a:t>for Writing Oral Health Materials for Audiences with Limited </a:t>
            </a:r>
            <a:r>
              <a:rPr lang="en-US" sz="900" i="1" spc="-30" dirty="0" smtClean="0">
                <a:cs typeface="Calibri"/>
              </a:rPr>
              <a:t>Literacy, </a:t>
            </a:r>
            <a:r>
              <a:rPr lang="en-US" sz="900" i="1" dirty="0" smtClean="0">
                <a:cs typeface="Calibri"/>
              </a:rPr>
              <a:t>N</a:t>
            </a:r>
            <a:r>
              <a:rPr lang="en-US" sz="900" i="1" spc="-5" dirty="0" smtClean="0">
                <a:cs typeface="Calibri"/>
              </a:rPr>
              <a:t>ational Maternal and Child Oral Health Resource Center, 2004.)</a:t>
            </a:r>
            <a:endParaRPr lang="en-US" sz="900" dirty="0"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48840" y="3337560"/>
            <a:ext cx="7345465" cy="2279560"/>
            <a:chOff x="3333954" y="4181829"/>
            <a:chExt cx="7345465" cy="22795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" t="8499" r="2922" b="16712"/>
            <a:stretch/>
          </p:blipFill>
          <p:spPr>
            <a:xfrm>
              <a:off x="3333954" y="4181829"/>
              <a:ext cx="7345465" cy="227956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772866" y="4597934"/>
              <a:ext cx="6428361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5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panose="02040502050405020303" pitchFamily="18" charset="0"/>
                </a:rPr>
                <a:t>We </a:t>
              </a:r>
              <a:r>
                <a:rPr lang="en-US" sz="2250" spc="-4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panose="02040502050405020303" pitchFamily="18" charset="0"/>
                </a:rPr>
                <a:t>want every </a:t>
              </a:r>
              <a:r>
                <a:rPr lang="en-US" sz="225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panose="02040502050405020303" pitchFamily="18" charset="0"/>
                </a:rPr>
                <a:t>low-income family in </a:t>
              </a:r>
              <a:r>
                <a:rPr lang="en-US" sz="2250" spc="-4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panose="02040502050405020303" pitchFamily="18" charset="0"/>
                </a:rPr>
                <a:t>Anytown to have access </a:t>
              </a:r>
              <a:r>
                <a:rPr lang="en-US" sz="225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panose="02040502050405020303" pitchFamily="18" charset="0"/>
                </a:rPr>
                <a:t>to healthy foods and drinks.</a:t>
              </a:r>
              <a:endParaRPr lang="en-US" sz="2250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6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clearly and concisely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143000" y="1143000"/>
            <a:ext cx="92212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alt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sentences</a:t>
            </a:r>
            <a:r>
              <a:rPr lang="en-US" alt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paragraphs</a:t>
            </a:r>
            <a:r>
              <a:rPr 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deleting “lazy words”</a:t>
            </a:r>
            <a:r>
              <a:rPr lang="en-US" sz="12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en-US" sz="16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 that take up space but aren’t necessary for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5020" y="6195931"/>
            <a:ext cx="65295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05">
              <a:spcBef>
                <a:spcPts val="1940"/>
              </a:spcBef>
            </a:pPr>
            <a:r>
              <a:rPr lang="en-US" sz="900" i="1" dirty="0">
                <a:cs typeface="Calibri"/>
              </a:rPr>
              <a:t>(</a:t>
            </a:r>
            <a:r>
              <a:rPr lang="en-US" sz="900" b="1" i="1" dirty="0" smtClean="0">
                <a:cs typeface="Calibri"/>
              </a:rPr>
              <a:t>So</a:t>
            </a:r>
            <a:r>
              <a:rPr lang="en-US" sz="900" b="1" i="1" spc="-10" dirty="0" smtClean="0">
                <a:cs typeface="Calibri"/>
              </a:rPr>
              <a:t>u</a:t>
            </a:r>
            <a:r>
              <a:rPr lang="en-US" sz="900" b="1" i="1" dirty="0" smtClean="0">
                <a:cs typeface="Calibri"/>
              </a:rPr>
              <a:t>rces:</a:t>
            </a:r>
            <a:r>
              <a:rPr lang="en-US" sz="900" b="1" i="1" spc="-30" dirty="0">
                <a:cs typeface="Calibri"/>
              </a:rPr>
              <a:t> </a:t>
            </a:r>
            <a:r>
              <a:rPr lang="en-US" sz="900" i="1" spc="-30" dirty="0" smtClean="0">
                <a:cs typeface="Calibri"/>
              </a:rPr>
              <a:t>Everyday Words for Public Health Communication, CDC, May 2016; Cornelia Dean, Am I Making Myself Clear? A Scientist’s Guide to Talking to the Public, Harvard Univ. Press: Cambridge, Mass., 2009; A </a:t>
            </a:r>
            <a:r>
              <a:rPr lang="en-US" sz="900" i="1" spc="-30" dirty="0">
                <a:cs typeface="Calibri"/>
              </a:rPr>
              <a:t>Way with Words</a:t>
            </a:r>
            <a:r>
              <a:rPr lang="en-US" sz="900" i="1" spc="-30" dirty="0" smtClean="0">
                <a:cs typeface="Calibri"/>
              </a:rPr>
              <a:t>: Guidelines </a:t>
            </a:r>
            <a:r>
              <a:rPr lang="en-US" sz="900" i="1" spc="-30" dirty="0">
                <a:cs typeface="Calibri"/>
              </a:rPr>
              <a:t>for Writing Oral Health Materials for Audiences with Limited </a:t>
            </a:r>
            <a:r>
              <a:rPr lang="en-US" sz="900" i="1" spc="-30" dirty="0" smtClean="0">
                <a:cs typeface="Calibri"/>
              </a:rPr>
              <a:t>Literacy, </a:t>
            </a:r>
            <a:r>
              <a:rPr lang="en-US" sz="900" i="1" dirty="0" smtClean="0">
                <a:cs typeface="Calibri"/>
              </a:rPr>
              <a:t>N</a:t>
            </a:r>
            <a:r>
              <a:rPr lang="en-US" sz="900" i="1" spc="-5" dirty="0" smtClean="0">
                <a:cs typeface="Calibri"/>
              </a:rPr>
              <a:t>ational Maternal and Child Oral Health Resource Center, 2004.)</a:t>
            </a:r>
            <a:endParaRPr lang="en-US" sz="900" dirty="0"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3438144"/>
            <a:ext cx="51290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using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subheads or other icons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help to guide </a:t>
            </a: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reader</a:t>
            </a:r>
            <a:endParaRPr lang="en-US" sz="30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36326" y="3540798"/>
            <a:ext cx="1635617" cy="1776201"/>
            <a:chOff x="8223458" y="3790757"/>
            <a:chExt cx="1635617" cy="1776201"/>
          </a:xfrm>
        </p:grpSpPr>
        <p:sp>
          <p:nvSpPr>
            <p:cNvPr id="6" name="Rectangle 5"/>
            <p:cNvSpPr/>
            <p:nvPr/>
          </p:nvSpPr>
          <p:spPr>
            <a:xfrm>
              <a:off x="8223458" y="3790757"/>
              <a:ext cx="1635617" cy="17762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92" y="3931920"/>
              <a:ext cx="1279304" cy="1279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8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529584" y="1627632"/>
            <a:ext cx="6053072" cy="5246273"/>
            <a:chOff x="5266944" y="1611727"/>
            <a:chExt cx="6053072" cy="5246273"/>
          </a:xfrm>
        </p:grpSpPr>
        <p:sp>
          <p:nvSpPr>
            <p:cNvPr id="10" name="Rectangle 9"/>
            <p:cNvSpPr/>
            <p:nvPr/>
          </p:nvSpPr>
          <p:spPr>
            <a:xfrm>
              <a:off x="5266944" y="1611727"/>
              <a:ext cx="6053072" cy="5246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7182" t="13692" r="14015" b="25776"/>
            <a:stretch/>
          </p:blipFill>
          <p:spPr>
            <a:xfrm>
              <a:off x="5318973" y="2606040"/>
              <a:ext cx="5950041" cy="41492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2042" t="14631" r="41910" b="74848"/>
            <a:stretch/>
          </p:blipFill>
          <p:spPr>
            <a:xfrm>
              <a:off x="5354155" y="1833484"/>
              <a:ext cx="5614070" cy="721217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266944" y="1611727"/>
              <a:ext cx="0" cy="5186032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2110" y="1611727"/>
              <a:ext cx="0" cy="518603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66944" y="1611727"/>
              <a:ext cx="602516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resources for plain language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894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529584" y="1627632"/>
            <a:ext cx="6053072" cy="5246273"/>
            <a:chOff x="5266944" y="1611727"/>
            <a:chExt cx="6053072" cy="5246273"/>
          </a:xfrm>
        </p:grpSpPr>
        <p:sp>
          <p:nvSpPr>
            <p:cNvPr id="10" name="Rectangle 9"/>
            <p:cNvSpPr/>
            <p:nvPr/>
          </p:nvSpPr>
          <p:spPr>
            <a:xfrm>
              <a:off x="5266944" y="1611727"/>
              <a:ext cx="6053072" cy="5246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7182" t="13692" r="14015" b="25776"/>
            <a:stretch/>
          </p:blipFill>
          <p:spPr>
            <a:xfrm>
              <a:off x="5318973" y="2606040"/>
              <a:ext cx="5950041" cy="41492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2042" t="14631" r="41910" b="74848"/>
            <a:stretch/>
          </p:blipFill>
          <p:spPr>
            <a:xfrm>
              <a:off x="5354155" y="1833484"/>
              <a:ext cx="5614070" cy="721217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266944" y="1611727"/>
              <a:ext cx="0" cy="5186032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2110" y="1611727"/>
              <a:ext cx="0" cy="518603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66944" y="1611727"/>
              <a:ext cx="602516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2429" t="9934" r="34085" b="13973"/>
          <a:stretch/>
        </p:blipFill>
        <p:spPr>
          <a:xfrm>
            <a:off x="6957744" y="1245445"/>
            <a:ext cx="4082603" cy="52159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resources for plain language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5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402"/>
            <a:ext cx="12192000" cy="6887280"/>
            <a:chOff x="0" y="-9402"/>
            <a:chExt cx="12192000" cy="6887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8" r="9943" b="10952"/>
            <a:stretch/>
          </p:blipFill>
          <p:spPr>
            <a:xfrm>
              <a:off x="0" y="0"/>
              <a:ext cx="12192000" cy="68778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-9402"/>
              <a:ext cx="12192000" cy="68580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9132" y="1197864"/>
            <a:ext cx="4533735" cy="2710648"/>
            <a:chOff x="3851671" y="1430018"/>
            <a:chExt cx="4533735" cy="2710648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4141362" y="1430018"/>
              <a:ext cx="3981987" cy="10464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200" b="1" spc="-80" dirty="0" smtClean="0">
                  <a:solidFill>
                    <a:srgbClr val="1F736B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Maximizing</a:t>
              </a:r>
              <a:endParaRPr kumimoji="0" lang="en-US" altLang="en-US" sz="6200" b="0" i="0" u="none" strike="noStrike" cap="none" spc="-80" normalizeH="0" dirty="0" smtClean="0">
                <a:ln>
                  <a:noFill/>
                </a:ln>
                <a:solidFill>
                  <a:srgbClr val="1F736B"/>
                </a:solidFill>
                <a:effectLst/>
                <a:latin typeface="+mn-l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851671" y="2262122"/>
              <a:ext cx="4488658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200" b="1" spc="-80" dirty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altLang="en-US" sz="6200" b="1" spc="-80" dirty="0" smtClean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he impact</a:t>
              </a:r>
              <a:endParaRPr lang="en-US" altLang="en-US" sz="6200" spc="-80" dirty="0">
                <a:solidFill>
                  <a:srgbClr val="1F736B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96748" y="3094226"/>
              <a:ext cx="4488658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200" b="1" spc="-80" dirty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altLang="en-US" sz="6200" b="1" spc="-80" dirty="0" smtClean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 your data</a:t>
              </a:r>
              <a:endParaRPr lang="en-US" altLang="en-US" sz="6200" spc="-80" dirty="0">
                <a:solidFill>
                  <a:srgbClr val="1F73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872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417319" y="1783080"/>
            <a:ext cx="381150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rgbClr val="238178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Less is more.</a:t>
            </a:r>
          </a:p>
          <a:p>
            <a:pPr marL="457200" lvl="0" indent="-457200">
              <a:spcAft>
                <a:spcPts val="1200"/>
              </a:spcAft>
              <a:buClr>
                <a:srgbClr val="238178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Choose the data that you feel will make the biggest impact on parents and the public.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r="2679"/>
          <a:stretch/>
        </p:blipFill>
        <p:spPr>
          <a:xfrm>
            <a:off x="5383369" y="1844336"/>
            <a:ext cx="4481849" cy="2704566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833263"/>
          </a:xfrm>
          <a:prstGeom prst="rect">
            <a:avLst/>
          </a:prstGeom>
          <a:solidFill>
            <a:srgbClr val="33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79" y="27432"/>
            <a:ext cx="1136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your data count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73325" y="1116181"/>
            <a:ext cx="8602209" cy="563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 strategic.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Don’t engage in a data dump.</a:t>
            </a:r>
            <a:endParaRPr lang="en-US" sz="31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1164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12192000" cy="833263"/>
          </a:xfrm>
          <a:prstGeom prst="rect">
            <a:avLst/>
          </a:prstGeom>
          <a:solidFill>
            <a:srgbClr val="33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79" y="27432"/>
            <a:ext cx="1136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your data count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266367" y="1097342"/>
            <a:ext cx="8895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238178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Think twice before 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inserting bar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graphs, charts or other data 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visuals in your reports or media materials.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6367" y="2208709"/>
            <a:ext cx="3807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800"/>
              </a:spcAft>
              <a:buClr>
                <a:srgbClr val="238178"/>
              </a:buClr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Ask yourself: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W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ill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it make sense to them or 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can we share this in a simpler form?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/>
          <a:stretch/>
        </p:blipFill>
        <p:spPr>
          <a:xfrm>
            <a:off x="5240969" y="2295245"/>
            <a:ext cx="4598490" cy="2757872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1146934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7431" y="1115568"/>
            <a:ext cx="987809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Clr>
                <a:srgbClr val="1F7773"/>
              </a:buClr>
              <a:buFont typeface="+mj-lt"/>
              <a:buAutoNum type="arabicPeriod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Demonstrate the importance of using </a:t>
            </a: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plain language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promote KOHA</a:t>
            </a:r>
          </a:p>
          <a:p>
            <a:pPr marL="514350" indent="-514350">
              <a:spcAft>
                <a:spcPts val="1200"/>
              </a:spcAft>
              <a:buClr>
                <a:srgbClr val="1F7773"/>
              </a:buClr>
              <a:buFont typeface="+mj-lt"/>
              <a:buAutoNum type="arabicPeriod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Show ways to </a:t>
            </a: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 oral health data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that enhance the public’s ability to understand why KOHA matters</a:t>
            </a:r>
            <a:endParaRPr lang="en-US" altLang="en-US" sz="2900" b="1" spc="-4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spcAft>
                <a:spcPts val="1200"/>
              </a:spcAft>
              <a:buClr>
                <a:srgbClr val="1F7773"/>
              </a:buClr>
              <a:buFont typeface="+mj-lt"/>
              <a:buAutoNum type="arabicPeriod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Offer suggestions for </a:t>
            </a: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proactive ways to engage the public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raise awareness of KOHA and oral health</a:t>
            </a:r>
          </a:p>
          <a:p>
            <a:pPr marL="514350" indent="-514350">
              <a:spcAft>
                <a:spcPts val="1200"/>
              </a:spcAft>
              <a:buClr>
                <a:srgbClr val="1F7773"/>
              </a:buClr>
              <a:buFont typeface="+mj-lt"/>
              <a:buAutoNum type="arabicPeriod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Recommend strategies for </a:t>
            </a: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social media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complement your other communication activities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objectives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439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12192000" cy="833263"/>
          </a:xfrm>
          <a:prstGeom prst="rect">
            <a:avLst/>
          </a:prstGeom>
          <a:solidFill>
            <a:srgbClr val="33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79" y="27432"/>
            <a:ext cx="1136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your data count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264595" y="1097280"/>
            <a:ext cx="910289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238178"/>
              </a:buClr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 using </a:t>
            </a: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ratios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instead of percentages.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Citing 19% of children doesn’t sound impressive, but citing </a:t>
            </a: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in 5 kids 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 put it in a helpful perspective.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64" y="2693367"/>
            <a:ext cx="6147272" cy="34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1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488940" y="1831573"/>
            <a:ext cx="7063409" cy="5004502"/>
            <a:chOff x="3843129" y="1826174"/>
            <a:chExt cx="7063409" cy="5004502"/>
          </a:xfrm>
        </p:grpSpPr>
        <p:sp>
          <p:nvSpPr>
            <p:cNvPr id="6" name="Rectangle 5"/>
            <p:cNvSpPr/>
            <p:nvPr/>
          </p:nvSpPr>
          <p:spPr>
            <a:xfrm>
              <a:off x="3843129" y="1840946"/>
              <a:ext cx="7063409" cy="4974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9472" t="11812" r="10317" b="21521"/>
            <a:stretch/>
          </p:blipFill>
          <p:spPr>
            <a:xfrm>
              <a:off x="3928369" y="2551176"/>
              <a:ext cx="6850936" cy="42647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630" t="25152" r="39435" b="64702"/>
            <a:stretch/>
          </p:blipFill>
          <p:spPr>
            <a:xfrm>
              <a:off x="3843129" y="1840946"/>
              <a:ext cx="7063409" cy="69545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3843129" y="1826175"/>
              <a:ext cx="0" cy="500450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906538" y="1826174"/>
              <a:ext cx="0" cy="500450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43129" y="1826174"/>
              <a:ext cx="706340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520" t="33419" r="10000" b="35016"/>
          <a:stretch/>
        </p:blipFill>
        <p:spPr>
          <a:xfrm>
            <a:off x="2177157" y="3261842"/>
            <a:ext cx="7907000" cy="22824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762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2653048" y="4231619"/>
            <a:ext cx="5087204" cy="695183"/>
            <a:chOff x="1262130" y="4172755"/>
            <a:chExt cx="5087204" cy="695183"/>
          </a:xfrm>
        </p:grpSpPr>
        <p:sp>
          <p:nvSpPr>
            <p:cNvPr id="21" name="Freeform 20"/>
            <p:cNvSpPr/>
            <p:nvPr/>
          </p:nvSpPr>
          <p:spPr>
            <a:xfrm>
              <a:off x="3708104" y="4185635"/>
              <a:ext cx="709350" cy="370354"/>
            </a:xfrm>
            <a:custGeom>
              <a:avLst/>
              <a:gdLst>
                <a:gd name="connsiteX0" fmla="*/ 709350 w 709350"/>
                <a:gd name="connsiteY0" fmla="*/ 90152 h 412415"/>
                <a:gd name="connsiteX1" fmla="*/ 593440 w 709350"/>
                <a:gd name="connsiteY1" fmla="*/ 64394 h 412415"/>
                <a:gd name="connsiteX2" fmla="*/ 516166 w 709350"/>
                <a:gd name="connsiteY2" fmla="*/ 38636 h 412415"/>
                <a:gd name="connsiteX3" fmla="*/ 477530 w 709350"/>
                <a:gd name="connsiteY3" fmla="*/ 25758 h 412415"/>
                <a:gd name="connsiteX4" fmla="*/ 348741 w 709350"/>
                <a:gd name="connsiteY4" fmla="*/ 0 h 412415"/>
                <a:gd name="connsiteX5" fmla="*/ 219952 w 709350"/>
                <a:gd name="connsiteY5" fmla="*/ 38636 h 412415"/>
                <a:gd name="connsiteX6" fmla="*/ 65406 w 709350"/>
                <a:gd name="connsiteY6" fmla="*/ 51515 h 412415"/>
                <a:gd name="connsiteX7" fmla="*/ 26769 w 709350"/>
                <a:gd name="connsiteY7" fmla="*/ 77273 h 412415"/>
                <a:gd name="connsiteX8" fmla="*/ 78285 w 709350"/>
                <a:gd name="connsiteY8" fmla="*/ 373487 h 412415"/>
                <a:gd name="connsiteX9" fmla="*/ 155558 w 709350"/>
                <a:gd name="connsiteY9" fmla="*/ 386366 h 412415"/>
                <a:gd name="connsiteX10" fmla="*/ 284347 w 709350"/>
                <a:gd name="connsiteY10" fmla="*/ 399245 h 412415"/>
                <a:gd name="connsiteX11" fmla="*/ 335862 w 709350"/>
                <a:gd name="connsiteY11" fmla="*/ 412124 h 412415"/>
                <a:gd name="connsiteX12" fmla="*/ 387378 w 709350"/>
                <a:gd name="connsiteY12" fmla="*/ 386366 h 412415"/>
                <a:gd name="connsiteX13" fmla="*/ 426014 w 709350"/>
                <a:gd name="connsiteY13" fmla="*/ 373487 h 412415"/>
                <a:gd name="connsiteX14" fmla="*/ 503288 w 709350"/>
                <a:gd name="connsiteY14" fmla="*/ 321972 h 412415"/>
                <a:gd name="connsiteX15" fmla="*/ 541924 w 709350"/>
                <a:gd name="connsiteY15" fmla="*/ 309093 h 412415"/>
                <a:gd name="connsiteX16" fmla="*/ 567682 w 709350"/>
                <a:gd name="connsiteY16" fmla="*/ 296214 h 4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350" h="412415">
                  <a:moveTo>
                    <a:pt x="709350" y="90152"/>
                  </a:moveTo>
                  <a:cubicBezTo>
                    <a:pt x="672582" y="82798"/>
                    <a:pt x="629818" y="75308"/>
                    <a:pt x="593440" y="64394"/>
                  </a:cubicBezTo>
                  <a:cubicBezTo>
                    <a:pt x="567434" y="56592"/>
                    <a:pt x="541924" y="47222"/>
                    <a:pt x="516166" y="38636"/>
                  </a:cubicBezTo>
                  <a:cubicBezTo>
                    <a:pt x="503287" y="34343"/>
                    <a:pt x="490842" y="28420"/>
                    <a:pt x="477530" y="25758"/>
                  </a:cubicBezTo>
                  <a:lnTo>
                    <a:pt x="348741" y="0"/>
                  </a:lnTo>
                  <a:cubicBezTo>
                    <a:pt x="326319" y="7474"/>
                    <a:pt x="251102" y="34742"/>
                    <a:pt x="219952" y="38636"/>
                  </a:cubicBezTo>
                  <a:cubicBezTo>
                    <a:pt x="168657" y="45048"/>
                    <a:pt x="116921" y="47222"/>
                    <a:pt x="65406" y="51515"/>
                  </a:cubicBezTo>
                  <a:cubicBezTo>
                    <a:pt x="52527" y="60101"/>
                    <a:pt x="28054" y="61848"/>
                    <a:pt x="26769" y="77273"/>
                  </a:cubicBezTo>
                  <a:cubicBezTo>
                    <a:pt x="10847" y="268335"/>
                    <a:pt x="-45819" y="345908"/>
                    <a:pt x="78285" y="373487"/>
                  </a:cubicBezTo>
                  <a:cubicBezTo>
                    <a:pt x="103776" y="379152"/>
                    <a:pt x="129647" y="383127"/>
                    <a:pt x="155558" y="386366"/>
                  </a:cubicBezTo>
                  <a:cubicBezTo>
                    <a:pt x="198369" y="391717"/>
                    <a:pt x="241417" y="394952"/>
                    <a:pt x="284347" y="399245"/>
                  </a:cubicBezTo>
                  <a:cubicBezTo>
                    <a:pt x="301519" y="403538"/>
                    <a:pt x="318299" y="414319"/>
                    <a:pt x="335862" y="412124"/>
                  </a:cubicBezTo>
                  <a:cubicBezTo>
                    <a:pt x="354913" y="409743"/>
                    <a:pt x="369731" y="393929"/>
                    <a:pt x="387378" y="386366"/>
                  </a:cubicBezTo>
                  <a:cubicBezTo>
                    <a:pt x="399856" y="381018"/>
                    <a:pt x="414147" y="380080"/>
                    <a:pt x="426014" y="373487"/>
                  </a:cubicBezTo>
                  <a:cubicBezTo>
                    <a:pt x="453075" y="358453"/>
                    <a:pt x="473920" y="331762"/>
                    <a:pt x="503288" y="321972"/>
                  </a:cubicBezTo>
                  <a:cubicBezTo>
                    <a:pt x="516167" y="317679"/>
                    <a:pt x="529782" y="315164"/>
                    <a:pt x="541924" y="309093"/>
                  </a:cubicBezTo>
                  <a:cubicBezTo>
                    <a:pt x="571050" y="294530"/>
                    <a:pt x="597218" y="266678"/>
                    <a:pt x="567682" y="296214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678032" y="4172755"/>
              <a:ext cx="671302" cy="383233"/>
            </a:xfrm>
            <a:custGeom>
              <a:avLst/>
              <a:gdLst>
                <a:gd name="connsiteX0" fmla="*/ 658374 w 671302"/>
                <a:gd name="connsiteY0" fmla="*/ 103031 h 412124"/>
                <a:gd name="connsiteX1" fmla="*/ 542464 w 671302"/>
                <a:gd name="connsiteY1" fmla="*/ 90152 h 412124"/>
                <a:gd name="connsiteX2" fmla="*/ 452312 w 671302"/>
                <a:gd name="connsiteY2" fmla="*/ 51515 h 412124"/>
                <a:gd name="connsiteX3" fmla="*/ 413675 w 671302"/>
                <a:gd name="connsiteY3" fmla="*/ 38637 h 412124"/>
                <a:gd name="connsiteX4" fmla="*/ 362160 w 671302"/>
                <a:gd name="connsiteY4" fmla="*/ 12879 h 412124"/>
                <a:gd name="connsiteX5" fmla="*/ 297765 w 671302"/>
                <a:gd name="connsiteY5" fmla="*/ 0 h 412124"/>
                <a:gd name="connsiteX6" fmla="*/ 156098 w 671302"/>
                <a:gd name="connsiteY6" fmla="*/ 12879 h 412124"/>
                <a:gd name="connsiteX7" fmla="*/ 78824 w 671302"/>
                <a:gd name="connsiteY7" fmla="*/ 64394 h 412124"/>
                <a:gd name="connsiteX8" fmla="*/ 40188 w 671302"/>
                <a:gd name="connsiteY8" fmla="*/ 90152 h 412124"/>
                <a:gd name="connsiteX9" fmla="*/ 27309 w 671302"/>
                <a:gd name="connsiteY9" fmla="*/ 141668 h 412124"/>
                <a:gd name="connsiteX10" fmla="*/ 1551 w 671302"/>
                <a:gd name="connsiteY10" fmla="*/ 180304 h 412124"/>
                <a:gd name="connsiteX11" fmla="*/ 14430 w 671302"/>
                <a:gd name="connsiteY11" fmla="*/ 360608 h 412124"/>
                <a:gd name="connsiteX12" fmla="*/ 53067 w 671302"/>
                <a:gd name="connsiteY12" fmla="*/ 386366 h 412124"/>
                <a:gd name="connsiteX13" fmla="*/ 130340 w 671302"/>
                <a:gd name="connsiteY13" fmla="*/ 412124 h 412124"/>
                <a:gd name="connsiteX14" fmla="*/ 400796 w 671302"/>
                <a:gd name="connsiteY14" fmla="*/ 399245 h 412124"/>
                <a:gd name="connsiteX15" fmla="*/ 478069 w 671302"/>
                <a:gd name="connsiteY15" fmla="*/ 360608 h 412124"/>
                <a:gd name="connsiteX16" fmla="*/ 516706 w 671302"/>
                <a:gd name="connsiteY16" fmla="*/ 347730 h 412124"/>
                <a:gd name="connsiteX17" fmla="*/ 593979 w 671302"/>
                <a:gd name="connsiteY17" fmla="*/ 283335 h 412124"/>
                <a:gd name="connsiteX18" fmla="*/ 645495 w 671302"/>
                <a:gd name="connsiteY18" fmla="*/ 244699 h 412124"/>
                <a:gd name="connsiteX19" fmla="*/ 671253 w 671302"/>
                <a:gd name="connsiteY19" fmla="*/ 193183 h 41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1302" h="412124">
                  <a:moveTo>
                    <a:pt x="658374" y="103031"/>
                  </a:moveTo>
                  <a:cubicBezTo>
                    <a:pt x="619737" y="98738"/>
                    <a:pt x="580810" y="96543"/>
                    <a:pt x="542464" y="90152"/>
                  </a:cubicBezTo>
                  <a:cubicBezTo>
                    <a:pt x="509512" y="84660"/>
                    <a:pt x="482172" y="64312"/>
                    <a:pt x="452312" y="51515"/>
                  </a:cubicBezTo>
                  <a:cubicBezTo>
                    <a:pt x="439834" y="46167"/>
                    <a:pt x="426153" y="43985"/>
                    <a:pt x="413675" y="38637"/>
                  </a:cubicBezTo>
                  <a:cubicBezTo>
                    <a:pt x="396029" y="31074"/>
                    <a:pt x="380373" y="18950"/>
                    <a:pt x="362160" y="12879"/>
                  </a:cubicBezTo>
                  <a:cubicBezTo>
                    <a:pt x="341393" y="5957"/>
                    <a:pt x="319230" y="4293"/>
                    <a:pt x="297765" y="0"/>
                  </a:cubicBezTo>
                  <a:cubicBezTo>
                    <a:pt x="250543" y="4293"/>
                    <a:pt x="201588" y="-500"/>
                    <a:pt x="156098" y="12879"/>
                  </a:cubicBezTo>
                  <a:cubicBezTo>
                    <a:pt x="126399" y="21614"/>
                    <a:pt x="104582" y="47222"/>
                    <a:pt x="78824" y="64394"/>
                  </a:cubicBezTo>
                  <a:lnTo>
                    <a:pt x="40188" y="90152"/>
                  </a:lnTo>
                  <a:cubicBezTo>
                    <a:pt x="35895" y="107324"/>
                    <a:pt x="34282" y="125399"/>
                    <a:pt x="27309" y="141668"/>
                  </a:cubicBezTo>
                  <a:cubicBezTo>
                    <a:pt x="21212" y="155895"/>
                    <a:pt x="2460" y="164852"/>
                    <a:pt x="1551" y="180304"/>
                  </a:cubicBezTo>
                  <a:cubicBezTo>
                    <a:pt x="-1987" y="240454"/>
                    <a:pt x="-184" y="302153"/>
                    <a:pt x="14430" y="360608"/>
                  </a:cubicBezTo>
                  <a:cubicBezTo>
                    <a:pt x="18184" y="375624"/>
                    <a:pt x="38922" y="380079"/>
                    <a:pt x="53067" y="386366"/>
                  </a:cubicBezTo>
                  <a:cubicBezTo>
                    <a:pt x="77878" y="397393"/>
                    <a:pt x="130340" y="412124"/>
                    <a:pt x="130340" y="412124"/>
                  </a:cubicBezTo>
                  <a:cubicBezTo>
                    <a:pt x="220492" y="407831"/>
                    <a:pt x="310854" y="406740"/>
                    <a:pt x="400796" y="399245"/>
                  </a:cubicBezTo>
                  <a:cubicBezTo>
                    <a:pt x="439644" y="396008"/>
                    <a:pt x="444639" y="377323"/>
                    <a:pt x="478069" y="360608"/>
                  </a:cubicBezTo>
                  <a:cubicBezTo>
                    <a:pt x="490211" y="354537"/>
                    <a:pt x="503827" y="352023"/>
                    <a:pt x="516706" y="347730"/>
                  </a:cubicBezTo>
                  <a:cubicBezTo>
                    <a:pt x="602106" y="290797"/>
                    <a:pt x="507205" y="357713"/>
                    <a:pt x="593979" y="283335"/>
                  </a:cubicBezTo>
                  <a:cubicBezTo>
                    <a:pt x="610276" y="269366"/>
                    <a:pt x="628323" y="257578"/>
                    <a:pt x="645495" y="244699"/>
                  </a:cubicBezTo>
                  <a:cubicBezTo>
                    <a:pt x="673634" y="202490"/>
                    <a:pt x="671253" y="221541"/>
                    <a:pt x="671253" y="193183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62130" y="4456090"/>
              <a:ext cx="554327" cy="411848"/>
            </a:xfrm>
            <a:custGeom>
              <a:avLst/>
              <a:gdLst>
                <a:gd name="connsiteX0" fmla="*/ 51515 w 554327"/>
                <a:gd name="connsiteY0" fmla="*/ 309093 h 411848"/>
                <a:gd name="connsiteX1" fmla="*/ 115909 w 554327"/>
                <a:gd name="connsiteY1" fmla="*/ 360609 h 411848"/>
                <a:gd name="connsiteX2" fmla="*/ 528033 w 554327"/>
                <a:gd name="connsiteY2" fmla="*/ 309093 h 411848"/>
                <a:gd name="connsiteX3" fmla="*/ 540912 w 554327"/>
                <a:gd name="connsiteY3" fmla="*/ 193183 h 411848"/>
                <a:gd name="connsiteX4" fmla="*/ 528033 w 554327"/>
                <a:gd name="connsiteY4" fmla="*/ 103031 h 411848"/>
                <a:gd name="connsiteX5" fmla="*/ 515155 w 554327"/>
                <a:gd name="connsiteY5" fmla="*/ 64395 h 411848"/>
                <a:gd name="connsiteX6" fmla="*/ 476518 w 554327"/>
                <a:gd name="connsiteY6" fmla="*/ 38637 h 411848"/>
                <a:gd name="connsiteX7" fmla="*/ 360608 w 554327"/>
                <a:gd name="connsiteY7" fmla="*/ 0 h 411848"/>
                <a:gd name="connsiteX8" fmla="*/ 218940 w 554327"/>
                <a:gd name="connsiteY8" fmla="*/ 12879 h 411848"/>
                <a:gd name="connsiteX9" fmla="*/ 141667 w 554327"/>
                <a:gd name="connsiteY9" fmla="*/ 38637 h 411848"/>
                <a:gd name="connsiteX10" fmla="*/ 51515 w 554327"/>
                <a:gd name="connsiteY10" fmla="*/ 115910 h 411848"/>
                <a:gd name="connsiteX11" fmla="*/ 25757 w 554327"/>
                <a:gd name="connsiteY11" fmla="*/ 154547 h 411848"/>
                <a:gd name="connsiteX12" fmla="*/ 0 w 554327"/>
                <a:gd name="connsiteY12" fmla="*/ 231820 h 411848"/>
                <a:gd name="connsiteX13" fmla="*/ 0 w 554327"/>
                <a:gd name="connsiteY13" fmla="*/ 257578 h 4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327" h="411848">
                  <a:moveTo>
                    <a:pt x="51515" y="309093"/>
                  </a:moveTo>
                  <a:cubicBezTo>
                    <a:pt x="72980" y="326265"/>
                    <a:pt x="88506" y="358446"/>
                    <a:pt x="115909" y="360609"/>
                  </a:cubicBezTo>
                  <a:cubicBezTo>
                    <a:pt x="570885" y="396528"/>
                    <a:pt x="584161" y="477476"/>
                    <a:pt x="528033" y="309093"/>
                  </a:cubicBezTo>
                  <a:cubicBezTo>
                    <a:pt x="558084" y="218941"/>
                    <a:pt x="562377" y="257578"/>
                    <a:pt x="540912" y="193183"/>
                  </a:cubicBezTo>
                  <a:cubicBezTo>
                    <a:pt x="536619" y="163132"/>
                    <a:pt x="533986" y="132797"/>
                    <a:pt x="528033" y="103031"/>
                  </a:cubicBezTo>
                  <a:cubicBezTo>
                    <a:pt x="525371" y="89719"/>
                    <a:pt x="523635" y="74995"/>
                    <a:pt x="515155" y="64395"/>
                  </a:cubicBezTo>
                  <a:cubicBezTo>
                    <a:pt x="505486" y="52308"/>
                    <a:pt x="489957" y="46317"/>
                    <a:pt x="476518" y="38637"/>
                  </a:cubicBezTo>
                  <a:cubicBezTo>
                    <a:pt x="419095" y="5824"/>
                    <a:pt x="428240" y="13527"/>
                    <a:pt x="360608" y="0"/>
                  </a:cubicBezTo>
                  <a:cubicBezTo>
                    <a:pt x="313385" y="4293"/>
                    <a:pt x="265636" y="4638"/>
                    <a:pt x="218940" y="12879"/>
                  </a:cubicBezTo>
                  <a:cubicBezTo>
                    <a:pt x="192202" y="17597"/>
                    <a:pt x="141667" y="38637"/>
                    <a:pt x="141667" y="38637"/>
                  </a:cubicBezTo>
                  <a:cubicBezTo>
                    <a:pt x="103767" y="67062"/>
                    <a:pt x="81412" y="80033"/>
                    <a:pt x="51515" y="115910"/>
                  </a:cubicBezTo>
                  <a:cubicBezTo>
                    <a:pt x="41606" y="127801"/>
                    <a:pt x="32043" y="140402"/>
                    <a:pt x="25757" y="154547"/>
                  </a:cubicBezTo>
                  <a:cubicBezTo>
                    <a:pt x="14730" y="179358"/>
                    <a:pt x="0" y="204669"/>
                    <a:pt x="0" y="231820"/>
                  </a:cubicBezTo>
                  <a:lnTo>
                    <a:pt x="0" y="257578"/>
                  </a:lnTo>
                </a:path>
              </a:pathLst>
            </a:cu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0"/>
            <a:ext cx="12192000" cy="833263"/>
          </a:xfrm>
          <a:prstGeom prst="rect">
            <a:avLst/>
          </a:prstGeom>
          <a:solidFill>
            <a:srgbClr val="33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79" y="27432"/>
            <a:ext cx="1136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 your data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264595" y="1157924"/>
            <a:ext cx="33312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238178"/>
              </a:buClr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</a:t>
            </a: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whole numbers 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unless there is a special reason for decimal points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29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402"/>
            <a:ext cx="12192000" cy="6887280"/>
            <a:chOff x="0" y="-9402"/>
            <a:chExt cx="12192000" cy="6887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8" r="9943" b="10952"/>
            <a:stretch/>
          </p:blipFill>
          <p:spPr>
            <a:xfrm>
              <a:off x="0" y="0"/>
              <a:ext cx="12192000" cy="68778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-9402"/>
              <a:ext cx="12192000" cy="68580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39696" y="1179576"/>
            <a:ext cx="7907628" cy="2728936"/>
            <a:chOff x="2096038" y="1439162"/>
            <a:chExt cx="7598535" cy="2728936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2904403" y="1439162"/>
              <a:ext cx="6040192" cy="10464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200" b="1" spc="-80" dirty="0" smtClean="0">
                  <a:solidFill>
                    <a:srgbClr val="1F736B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Taking proactive</a:t>
              </a:r>
              <a:endParaRPr kumimoji="0" lang="en-US" altLang="en-US" sz="6200" b="0" i="0" u="none" strike="noStrike" cap="none" spc="-80" normalizeH="0" dirty="0" smtClean="0">
                <a:ln>
                  <a:noFill/>
                </a:ln>
                <a:solidFill>
                  <a:srgbClr val="1F736B"/>
                </a:solidFill>
                <a:effectLst/>
                <a:latin typeface="+mn-l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96038" y="2280410"/>
              <a:ext cx="7598535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200" b="1" spc="-80" dirty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en-US" altLang="en-US" sz="6200" b="1" spc="-80" dirty="0" smtClean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teps to engage</a:t>
              </a:r>
              <a:endParaRPr lang="en-US" altLang="en-US" sz="6200" spc="-80" dirty="0">
                <a:solidFill>
                  <a:srgbClr val="1F736B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96038" y="3121658"/>
              <a:ext cx="7598535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200" b="1" spc="-80" dirty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altLang="en-US" sz="6200" b="1" spc="-80" dirty="0" smtClean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our community</a:t>
              </a:r>
              <a:endParaRPr lang="en-US" altLang="en-US" sz="6200" spc="-80" dirty="0">
                <a:solidFill>
                  <a:srgbClr val="1F73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33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 awareness, inspiring action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7169" y="1234093"/>
            <a:ext cx="354168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1F7773"/>
              </a:buClr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Giving talks or presentations to key stakeholders is </a:t>
            </a: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essential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9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raise awareness of KOHA and get stakeholders to view it as a priority.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4659"/>
          <a:stretch/>
        </p:blipFill>
        <p:spPr>
          <a:xfrm>
            <a:off x="1303342" y="1328395"/>
            <a:ext cx="5280338" cy="32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7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KOHA slide template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4216" y="1143000"/>
            <a:ext cx="6051139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the template of slides that has been circulated to promote KOHA.</a:t>
            </a:r>
          </a:p>
          <a:p>
            <a:pPr marL="457200" indent="-457200">
              <a:spcAft>
                <a:spcPts val="10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 Slide 21, feel free to add a few local organizations that are active supporters of KOHA.</a:t>
            </a:r>
          </a:p>
          <a:p>
            <a:pPr marL="457200" indent="-457200">
              <a:spcAft>
                <a:spcPts val="10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Slide 25 can be customized to include one or more “asks”.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t="21677" r="35387" b="20752"/>
          <a:stretch/>
        </p:blipFill>
        <p:spPr>
          <a:xfrm>
            <a:off x="1289069" y="1074001"/>
            <a:ext cx="2669610" cy="26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98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KOHA talking points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r="6302" b="4139"/>
          <a:stretch/>
        </p:blipFill>
        <p:spPr>
          <a:xfrm>
            <a:off x="4956048" y="2798207"/>
            <a:ext cx="5116875" cy="3299244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1212545" y="1106553"/>
            <a:ext cx="9039038" cy="2429508"/>
            <a:chOff x="1212545" y="1106553"/>
            <a:chExt cx="9039038" cy="2429508"/>
          </a:xfrm>
        </p:grpSpPr>
        <p:sp>
          <p:nvSpPr>
            <p:cNvPr id="6" name="Rectangle 5"/>
            <p:cNvSpPr/>
            <p:nvPr/>
          </p:nvSpPr>
          <p:spPr>
            <a:xfrm>
              <a:off x="1212545" y="1106553"/>
              <a:ext cx="9039038" cy="1559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Aft>
                  <a:spcPts val="1000"/>
                </a:spcAft>
                <a:buClr>
                  <a:srgbClr val="1F7773"/>
                </a:buClr>
                <a:buFont typeface="Arial" panose="020B0604020202020204" pitchFamily="34" charset="0"/>
                <a:buChar char="•"/>
              </a:pPr>
              <a:r>
                <a:rPr lang="en-US" altLang="en-US" sz="2900" spc="-3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Talking points have been provided to promote KOHA.</a:t>
              </a:r>
            </a:p>
            <a:p>
              <a:pPr marL="457200" indent="-457200">
                <a:spcAft>
                  <a:spcPts val="1000"/>
                </a:spcAft>
                <a:buClr>
                  <a:srgbClr val="1F7773"/>
                </a:buClr>
                <a:buFont typeface="Arial" panose="020B0604020202020204" pitchFamily="34" charset="0"/>
                <a:buChar char="•"/>
              </a:pPr>
              <a:r>
                <a:rPr lang="en-US" altLang="en-US" sz="2900" spc="-3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These talking points are primarily aimed at encouraging the education community to make KOHA a priority.  Feel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74333" y="2551176"/>
              <a:ext cx="3168123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900" spc="-3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</a:t>
              </a:r>
              <a:r>
                <a:rPr lang="en-US" altLang="en-US" sz="2900" spc="-3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ree to tailor them for other audiences.</a:t>
              </a:r>
              <a:endParaRPr lang="en-US" sz="2900" spc="-3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777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your partners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88719" y="3651106"/>
            <a:ext cx="9436351" cy="157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1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</a:t>
            </a: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infographics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or other interesting visuals</a:t>
            </a:r>
          </a:p>
          <a:p>
            <a:pPr marL="457200" indent="-457200">
              <a:spcAft>
                <a:spcPts val="8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Encourage them to write </a:t>
            </a: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op-ed column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about KOHA and submit it to a local publication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r="1" b="6316"/>
          <a:stretch/>
        </p:blipFill>
        <p:spPr>
          <a:xfrm>
            <a:off x="6163056" y="1288669"/>
            <a:ext cx="3825026" cy="23287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8720" y="1139816"/>
            <a:ext cx="488062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Write an article about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KOHA for </a:t>
            </a:r>
            <a:r>
              <a:rPr lang="en-US" altLang="en-US" sz="29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their blog or newsletter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Offer to </a:t>
            </a:r>
            <a:r>
              <a:rPr lang="en-US" altLang="en-US" sz="29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conduct a workshop</a:t>
            </a:r>
            <a:r>
              <a:rPr lang="en-US" altLang="en-US" sz="29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 </a:t>
            </a:r>
            <a:r>
              <a:rPr lang="en-US" altLang="en-US" sz="29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their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 conference or meeting</a:t>
            </a:r>
            <a:endParaRPr lang="en-US" altLang="en-US" sz="29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16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your partners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219114" y="1237587"/>
            <a:ext cx="27104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1F7773"/>
              </a:buClr>
            </a:pP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them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privately and publicly for their collaboration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96" y="1270586"/>
            <a:ext cx="5271752" cy="32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01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KOHA’s profile at health fairs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932268" y="777240"/>
            <a:ext cx="3802960" cy="5399848"/>
            <a:chOff x="2623874" y="454538"/>
            <a:chExt cx="4176171" cy="5722716"/>
          </a:xfrm>
        </p:grpSpPr>
        <p:sp>
          <p:nvSpPr>
            <p:cNvPr id="16" name="Rectangle 15"/>
            <p:cNvSpPr/>
            <p:nvPr/>
          </p:nvSpPr>
          <p:spPr>
            <a:xfrm>
              <a:off x="2623874" y="454538"/>
              <a:ext cx="4176171" cy="5722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" t="80670" r="2747" b="1767"/>
            <a:stretch/>
          </p:blipFill>
          <p:spPr>
            <a:xfrm>
              <a:off x="2750124" y="5039084"/>
              <a:ext cx="3966693" cy="1026985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" r="4156" b="24580"/>
            <a:stretch/>
          </p:blipFill>
          <p:spPr>
            <a:xfrm>
              <a:off x="2805885" y="541810"/>
              <a:ext cx="3812147" cy="4410001"/>
            </a:xfrm>
            <a:prstGeom prst="rect">
              <a:avLst/>
            </a:prstGeom>
            <a:ln w="127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1404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KOHA’s profile at health fairs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932268" y="777240"/>
            <a:ext cx="3802960" cy="5399848"/>
            <a:chOff x="2623874" y="454538"/>
            <a:chExt cx="4176171" cy="5722716"/>
          </a:xfrm>
        </p:grpSpPr>
        <p:sp>
          <p:nvSpPr>
            <p:cNvPr id="16" name="Rectangle 15"/>
            <p:cNvSpPr/>
            <p:nvPr/>
          </p:nvSpPr>
          <p:spPr>
            <a:xfrm>
              <a:off x="2623874" y="454538"/>
              <a:ext cx="4176171" cy="5722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" t="80670" r="2747" b="1767"/>
            <a:stretch/>
          </p:blipFill>
          <p:spPr>
            <a:xfrm>
              <a:off x="2750124" y="5039084"/>
              <a:ext cx="3966693" cy="1026985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" r="4156" b="24580"/>
            <a:stretch/>
          </p:blipFill>
          <p:spPr>
            <a:xfrm>
              <a:off x="2805885" y="541810"/>
              <a:ext cx="3812147" cy="4410001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10" y="1334720"/>
            <a:ext cx="3950052" cy="50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402"/>
            <a:ext cx="12192000" cy="6887280"/>
            <a:chOff x="0" y="-9402"/>
            <a:chExt cx="12192000" cy="6887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8" r="9943" b="10952"/>
            <a:stretch/>
          </p:blipFill>
          <p:spPr>
            <a:xfrm>
              <a:off x="0" y="0"/>
              <a:ext cx="12192000" cy="68778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-9402"/>
              <a:ext cx="12192000" cy="68580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73499" y="1207008"/>
            <a:ext cx="7907628" cy="2710648"/>
            <a:chOff x="2096038" y="1439162"/>
            <a:chExt cx="7598535" cy="2710648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2652934" y="1439162"/>
              <a:ext cx="6571372" cy="10464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200" b="1" spc="-80" dirty="0" smtClean="0">
                  <a:solidFill>
                    <a:srgbClr val="1F736B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Using plain language</a:t>
              </a:r>
              <a:endParaRPr kumimoji="0" lang="en-US" altLang="en-US" sz="6200" b="0" i="0" u="none" strike="noStrike" cap="none" spc="-80" normalizeH="0" dirty="0" smtClean="0">
                <a:ln>
                  <a:noFill/>
                </a:ln>
                <a:solidFill>
                  <a:srgbClr val="1F736B"/>
                </a:solidFill>
                <a:effectLst/>
                <a:latin typeface="+mn-l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96038" y="2280410"/>
              <a:ext cx="7598535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200" b="1" spc="-80" dirty="0" smtClean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to promote KOHA</a:t>
              </a:r>
              <a:endParaRPr lang="en-US" altLang="en-US" sz="6200" spc="-80" dirty="0">
                <a:solidFill>
                  <a:srgbClr val="1F736B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42551" y="3103370"/>
              <a:ext cx="693026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200" b="1" spc="-80" dirty="0" smtClean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and oral health</a:t>
              </a:r>
              <a:endParaRPr lang="en-US" altLang="en-US" sz="6200" spc="-80" dirty="0">
                <a:solidFill>
                  <a:srgbClr val="1F73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529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KOHA’s profile at health fairs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932268" y="777240"/>
            <a:ext cx="3802960" cy="5399848"/>
            <a:chOff x="2623874" y="454538"/>
            <a:chExt cx="4176171" cy="5722716"/>
          </a:xfrm>
        </p:grpSpPr>
        <p:sp>
          <p:nvSpPr>
            <p:cNvPr id="18" name="Rectangle 17"/>
            <p:cNvSpPr/>
            <p:nvPr/>
          </p:nvSpPr>
          <p:spPr>
            <a:xfrm>
              <a:off x="2623874" y="454538"/>
              <a:ext cx="4176171" cy="5722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" t="80670" r="2747" b="1767"/>
            <a:stretch/>
          </p:blipFill>
          <p:spPr>
            <a:xfrm>
              <a:off x="2750124" y="5039084"/>
              <a:ext cx="3966693" cy="1026985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" r="4156" b="24580"/>
            <a:stretch/>
          </p:blipFill>
          <p:spPr>
            <a:xfrm>
              <a:off x="2805885" y="541810"/>
              <a:ext cx="3812147" cy="4410001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10" y="1334720"/>
            <a:ext cx="3950052" cy="50976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10" y="1216152"/>
            <a:ext cx="3913166" cy="506285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20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KOHA’s profile at health fairs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932268" y="777240"/>
            <a:ext cx="3802960" cy="5399848"/>
            <a:chOff x="2623874" y="454538"/>
            <a:chExt cx="4176171" cy="5722716"/>
          </a:xfrm>
        </p:grpSpPr>
        <p:sp>
          <p:nvSpPr>
            <p:cNvPr id="7" name="Rectangle 6"/>
            <p:cNvSpPr/>
            <p:nvPr/>
          </p:nvSpPr>
          <p:spPr>
            <a:xfrm>
              <a:off x="2623874" y="454538"/>
              <a:ext cx="4176171" cy="5722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" t="80670" r="2747" b="1767"/>
            <a:stretch/>
          </p:blipFill>
          <p:spPr>
            <a:xfrm>
              <a:off x="2750124" y="5039084"/>
              <a:ext cx="3966693" cy="1026985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" r="4156" b="24580"/>
            <a:stretch/>
          </p:blipFill>
          <p:spPr>
            <a:xfrm>
              <a:off x="2805885" y="541810"/>
              <a:ext cx="3812147" cy="4410001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10" y="1334720"/>
            <a:ext cx="3950052" cy="5097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10" y="1216152"/>
            <a:ext cx="3913166" cy="506285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905256" y="1033272"/>
            <a:ext cx="4058253" cy="4939122"/>
            <a:chOff x="526626" y="1197735"/>
            <a:chExt cx="4058253" cy="4939122"/>
          </a:xfrm>
        </p:grpSpPr>
        <p:sp>
          <p:nvSpPr>
            <p:cNvPr id="10" name="Rectangle 9"/>
            <p:cNvSpPr/>
            <p:nvPr/>
          </p:nvSpPr>
          <p:spPr>
            <a:xfrm>
              <a:off x="526626" y="1197735"/>
              <a:ext cx="4058253" cy="49391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" t="2629" r="1" b="6053"/>
            <a:stretch/>
          </p:blipFill>
          <p:spPr>
            <a:xfrm>
              <a:off x="658368" y="1331470"/>
              <a:ext cx="3887280" cy="4671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6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educators and children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50640" y="1133856"/>
            <a:ext cx="5269101" cy="380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1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Reach out to local preschools and Head Start programs</a:t>
            </a:r>
          </a:p>
          <a:p>
            <a:pPr marL="457200" indent="-457200">
              <a:spcAft>
                <a:spcPts val="11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Encourage them to make children and parents aware of KOHA and mention the assessment within the context of oral health-related learning activities</a:t>
            </a:r>
            <a:endParaRPr lang="en-US" altLang="en-US" sz="28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641" t="10309" r="34085" b="13034"/>
          <a:stretch/>
        </p:blipFill>
        <p:spPr>
          <a:xfrm>
            <a:off x="6735650" y="1256247"/>
            <a:ext cx="4056845" cy="525458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635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584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402"/>
            <a:ext cx="12192000" cy="6887280"/>
            <a:chOff x="0" y="-9402"/>
            <a:chExt cx="12192000" cy="6887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8" r="9943" b="10952"/>
            <a:stretch/>
          </p:blipFill>
          <p:spPr>
            <a:xfrm>
              <a:off x="0" y="0"/>
              <a:ext cx="12192000" cy="68778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-9402"/>
              <a:ext cx="12192000" cy="68580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73499" y="1271016"/>
            <a:ext cx="7907628" cy="2710648"/>
            <a:chOff x="2096038" y="1439162"/>
            <a:chExt cx="7598535" cy="2710648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2946044" y="1439162"/>
              <a:ext cx="6040192" cy="10464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6200" b="1" spc="-80" dirty="0" smtClean="0">
                  <a:solidFill>
                    <a:srgbClr val="1F736B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Using social media</a:t>
              </a:r>
              <a:endParaRPr kumimoji="0" lang="en-US" altLang="en-US" sz="6200" b="0" i="0" u="none" strike="noStrike" cap="none" spc="-80" normalizeH="0" dirty="0" smtClean="0">
                <a:ln>
                  <a:noFill/>
                </a:ln>
                <a:solidFill>
                  <a:srgbClr val="1F736B"/>
                </a:solidFill>
                <a:effectLst/>
                <a:latin typeface="+mn-l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96038" y="2280410"/>
              <a:ext cx="7598535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200" b="1" spc="-80" dirty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altLang="en-US" sz="6200" b="1" spc="-80" dirty="0" smtClean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 raise community</a:t>
              </a:r>
              <a:endParaRPr lang="en-US" altLang="en-US" sz="6200" spc="-80" dirty="0">
                <a:solidFill>
                  <a:srgbClr val="1F736B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45960" y="3103370"/>
              <a:ext cx="5135817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200" b="1" spc="-80" dirty="0" smtClean="0">
                  <a:solidFill>
                    <a:srgbClr val="1F736B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awareness</a:t>
              </a:r>
              <a:endParaRPr lang="en-US" altLang="en-US" sz="6200" spc="-80" dirty="0">
                <a:solidFill>
                  <a:srgbClr val="1F73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413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social media matters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017432" y="1106424"/>
            <a:ext cx="9766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1F7773"/>
              </a:buClr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 media is a low-cost way to reach stakeholders who normally wouldn’t see or hear your messages.</a:t>
            </a:r>
          </a:p>
          <a:p>
            <a:pPr marL="514350" indent="-514350">
              <a:spcAft>
                <a:spcPts val="1000"/>
              </a:spcAft>
              <a:buClr>
                <a:srgbClr val="1F7773"/>
              </a:buClr>
              <a:buFont typeface="+mj-lt"/>
              <a:buAutoNum type="arabicPeriod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</a:t>
            </a: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hashtags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your messages that help you break out of your silo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7432" y="3179996"/>
            <a:ext cx="392032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800"/>
              </a:spcAft>
              <a:buClr>
                <a:srgbClr val="1F7773"/>
              </a:buClr>
              <a:buFont typeface="+mj-lt"/>
              <a:buAutoNum type="arabicPeriod" startAt="2"/>
            </a:pPr>
            <a:r>
              <a:rPr lang="en-US" altLang="en-US" sz="29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 social media messages </a:t>
            </a:r>
            <a:r>
              <a:rPr lang="en-US" altLang="en-US" sz="29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 ahead of time </a:t>
            </a:r>
            <a:r>
              <a:rPr lang="en-US" altLang="en-US" sz="29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 they can be submitted and approved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/>
          <a:stretch/>
        </p:blipFill>
        <p:spPr>
          <a:xfrm>
            <a:off x="5142963" y="2945728"/>
            <a:ext cx="5640947" cy="320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92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017432" y="1106424"/>
            <a:ext cx="9221272" cy="200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000"/>
              </a:spcAft>
              <a:buClr>
                <a:srgbClr val="1F7773"/>
              </a:buClr>
              <a:buFont typeface="+mj-lt"/>
              <a:buAutoNum type="arabicPeriod" startAt="3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Ask </a:t>
            </a: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partners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use their social media accounts to promote KOHA and your broader oral health efforts</a:t>
            </a:r>
          </a:p>
          <a:p>
            <a:pPr marL="514350" indent="-514350">
              <a:spcAft>
                <a:spcPts val="1000"/>
              </a:spcAft>
              <a:buClr>
                <a:srgbClr val="1F7773"/>
              </a:buClr>
              <a:buFont typeface="+mj-lt"/>
              <a:buAutoNum type="arabicPeriod" startAt="3"/>
            </a:pPr>
            <a:r>
              <a:rPr lang="en-US" altLang="en-US" sz="29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Co-host a Twitter chat about 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KOHA or another oral health-related </a:t>
            </a:r>
            <a:r>
              <a:rPr lang="en-US" altLang="en-US" sz="29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issue (</a:t>
            </a:r>
            <a:r>
              <a:rPr lang="en-US" altLang="en-US" sz="29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 </a:t>
            </a:r>
            <a:r>
              <a:rPr lang="en-US" altLang="en-US" sz="29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sugary drinks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altLang="en-US" sz="29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2416" y="3154680"/>
            <a:ext cx="4229423" cy="2323713"/>
            <a:chOff x="1042416" y="3214195"/>
            <a:chExt cx="4229423" cy="2323713"/>
          </a:xfrm>
        </p:grpSpPr>
        <p:sp>
          <p:nvSpPr>
            <p:cNvPr id="2" name="Rectangle 1"/>
            <p:cNvSpPr/>
            <p:nvPr/>
          </p:nvSpPr>
          <p:spPr>
            <a:xfrm>
              <a:off x="1042416" y="3214195"/>
              <a:ext cx="850004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Clr>
                  <a:srgbClr val="006866"/>
                </a:buClr>
                <a:buFont typeface="+mj-lt"/>
                <a:buAutoNum type="arabicPeriod" startAt="5"/>
              </a:pPr>
              <a:r>
                <a:rPr lang="en-US" sz="2900" dirty="0" smtClean="0">
                  <a:solidFill>
                    <a:schemeClr val="bg1"/>
                  </a:solidFill>
                </a:rPr>
                <a:t>xx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36192" y="3214195"/>
              <a:ext cx="3735647" cy="2323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6866"/>
                </a:buClr>
              </a:pPr>
              <a:r>
                <a:rPr lang="en-US" altLang="en-US" sz="290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Create </a:t>
              </a:r>
              <a:r>
                <a:rPr lang="en-US" altLang="en-US" sz="2900" spc="-4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</a:t>
              </a:r>
              <a:r>
                <a:rPr lang="en-US" altLang="en-US" sz="2900" b="1" spc="-4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Social Media Message Kit </a:t>
              </a:r>
              <a:r>
                <a:rPr lang="en-US" altLang="en-US" sz="2900" spc="-4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with sample messages that people can use to raise oral health awareness</a:t>
              </a:r>
              <a:endPara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social media matters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4100" r="14059" b="2985"/>
          <a:stretch/>
        </p:blipFill>
        <p:spPr>
          <a:xfrm>
            <a:off x="5271839" y="3277027"/>
            <a:ext cx="3972180" cy="32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61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aspirational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8077" y="1218913"/>
            <a:ext cx="6074610" cy="5109242"/>
            <a:chOff x="4958366" y="1120463"/>
            <a:chExt cx="6074610" cy="5109242"/>
          </a:xfrm>
        </p:grpSpPr>
        <p:sp>
          <p:nvSpPr>
            <p:cNvPr id="5" name="Rectangle 4"/>
            <p:cNvSpPr/>
            <p:nvPr/>
          </p:nvSpPr>
          <p:spPr>
            <a:xfrm>
              <a:off x="4958366" y="1120463"/>
              <a:ext cx="6074610" cy="51092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762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3767" t="17825" r="35519" b="54417"/>
            <a:stretch/>
          </p:blipFill>
          <p:spPr>
            <a:xfrm>
              <a:off x="5120640" y="1254211"/>
              <a:ext cx="5714638" cy="21904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4672" t="49372" r="36349" b="11155"/>
            <a:stretch/>
          </p:blipFill>
          <p:spPr>
            <a:xfrm>
              <a:off x="5743473" y="3575304"/>
              <a:ext cx="4468972" cy="25444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643616" y="1254211"/>
              <a:ext cx="343512" cy="252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583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aspirational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8077" y="1218913"/>
            <a:ext cx="6074610" cy="5109242"/>
            <a:chOff x="4958366" y="1120463"/>
            <a:chExt cx="6074610" cy="5109242"/>
          </a:xfrm>
        </p:grpSpPr>
        <p:sp>
          <p:nvSpPr>
            <p:cNvPr id="5" name="Rectangle 4"/>
            <p:cNvSpPr/>
            <p:nvPr/>
          </p:nvSpPr>
          <p:spPr>
            <a:xfrm>
              <a:off x="4958366" y="1120463"/>
              <a:ext cx="6074610" cy="51092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762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3767" t="17825" r="35519" b="54417"/>
            <a:stretch/>
          </p:blipFill>
          <p:spPr>
            <a:xfrm>
              <a:off x="5120640" y="1254211"/>
              <a:ext cx="5714638" cy="21904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4672" t="49372" r="36349" b="11155"/>
            <a:stretch/>
          </p:blipFill>
          <p:spPr>
            <a:xfrm>
              <a:off x="5743473" y="3575304"/>
              <a:ext cx="4468972" cy="25444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643616" y="1254211"/>
              <a:ext cx="343512" cy="252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13029" y="1593518"/>
            <a:ext cx="6333157" cy="4429112"/>
            <a:chOff x="1188105" y="1328917"/>
            <a:chExt cx="6333157" cy="4429112"/>
          </a:xfrm>
        </p:grpSpPr>
        <p:sp>
          <p:nvSpPr>
            <p:cNvPr id="7" name="Rectangle 6"/>
            <p:cNvSpPr/>
            <p:nvPr/>
          </p:nvSpPr>
          <p:spPr>
            <a:xfrm>
              <a:off x="1188105" y="1328917"/>
              <a:ext cx="6333157" cy="4429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635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9014" t="42754" r="46549" b="14350"/>
            <a:stretch/>
          </p:blipFill>
          <p:spPr>
            <a:xfrm>
              <a:off x="2351986" y="2788910"/>
              <a:ext cx="4005392" cy="280511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19014" t="25151" r="47335" b="62330"/>
            <a:stretch/>
          </p:blipFill>
          <p:spPr>
            <a:xfrm>
              <a:off x="1350770" y="1430608"/>
              <a:ext cx="6007825" cy="1256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5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tips and tools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56510" y="1565589"/>
            <a:ext cx="7340959" cy="4998831"/>
            <a:chOff x="3215597" y="1251643"/>
            <a:chExt cx="7340959" cy="4998831"/>
          </a:xfrm>
        </p:grpSpPr>
        <p:grpSp>
          <p:nvGrpSpPr>
            <p:cNvPr id="19" name="Group 18"/>
            <p:cNvGrpSpPr/>
            <p:nvPr/>
          </p:nvGrpSpPr>
          <p:grpSpPr>
            <a:xfrm>
              <a:off x="3215597" y="1251643"/>
              <a:ext cx="7340959" cy="4998831"/>
              <a:chOff x="5160308" y="1328916"/>
              <a:chExt cx="7340959" cy="499883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160308" y="1328916"/>
                <a:ext cx="7340959" cy="4998831"/>
                <a:chOff x="4992883" y="1120463"/>
                <a:chExt cx="7340959" cy="4998831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4992883" y="1120463"/>
                  <a:ext cx="7340959" cy="49988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762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0643616" y="1254211"/>
                  <a:ext cx="343512" cy="2524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10811041" y="1411186"/>
                <a:ext cx="295445" cy="3039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18909" t="16509" r="47933" b="72325"/>
            <a:stretch/>
          </p:blipFill>
          <p:spPr>
            <a:xfrm>
              <a:off x="3272520" y="1328752"/>
              <a:ext cx="4944202" cy="93606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18909" t="32451" r="23098" b="11155"/>
            <a:stretch/>
          </p:blipFill>
          <p:spPr>
            <a:xfrm>
              <a:off x="3354945" y="2341925"/>
              <a:ext cx="7070502" cy="386560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54718" t="25904" r="5035" b="55120"/>
            <a:stretch/>
          </p:blipFill>
          <p:spPr>
            <a:xfrm>
              <a:off x="8390583" y="1650673"/>
              <a:ext cx="2034864" cy="539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517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tips and tools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56510" y="1565589"/>
            <a:ext cx="7340959" cy="4998831"/>
            <a:chOff x="3215597" y="1251643"/>
            <a:chExt cx="7340959" cy="4998831"/>
          </a:xfrm>
        </p:grpSpPr>
        <p:grpSp>
          <p:nvGrpSpPr>
            <p:cNvPr id="19" name="Group 18"/>
            <p:cNvGrpSpPr/>
            <p:nvPr/>
          </p:nvGrpSpPr>
          <p:grpSpPr>
            <a:xfrm>
              <a:off x="3215597" y="1251643"/>
              <a:ext cx="7340959" cy="4998831"/>
              <a:chOff x="5160308" y="1328916"/>
              <a:chExt cx="7340959" cy="499883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160308" y="1328916"/>
                <a:ext cx="7340959" cy="4998831"/>
                <a:chOff x="4992883" y="1120463"/>
                <a:chExt cx="7340959" cy="4998831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4992883" y="1120463"/>
                  <a:ext cx="7340959" cy="49988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762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0643616" y="1254211"/>
                  <a:ext cx="343512" cy="2524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10811041" y="1411186"/>
                <a:ext cx="295445" cy="3039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18909" t="16509" r="47933" b="72325"/>
            <a:stretch/>
          </p:blipFill>
          <p:spPr>
            <a:xfrm>
              <a:off x="3272520" y="1328752"/>
              <a:ext cx="4944202" cy="93606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18909" t="32451" r="23098" b="11155"/>
            <a:stretch/>
          </p:blipFill>
          <p:spPr>
            <a:xfrm>
              <a:off x="3354945" y="2341925"/>
              <a:ext cx="7070502" cy="386560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54718" t="25904" r="5035" b="55120"/>
            <a:stretch/>
          </p:blipFill>
          <p:spPr>
            <a:xfrm>
              <a:off x="8390583" y="1650673"/>
              <a:ext cx="2034864" cy="53942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44779" y="1220089"/>
            <a:ext cx="5704677" cy="4790355"/>
            <a:chOff x="1344779" y="1220089"/>
            <a:chExt cx="5704677" cy="4790355"/>
          </a:xfrm>
        </p:grpSpPr>
        <p:grpSp>
          <p:nvGrpSpPr>
            <p:cNvPr id="28" name="Group 27"/>
            <p:cNvGrpSpPr/>
            <p:nvPr/>
          </p:nvGrpSpPr>
          <p:grpSpPr>
            <a:xfrm>
              <a:off x="1344779" y="1220089"/>
              <a:ext cx="5704677" cy="4790355"/>
              <a:chOff x="499666" y="1069848"/>
              <a:chExt cx="5704677" cy="479035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99666" y="1069848"/>
                <a:ext cx="5704677" cy="479035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/>
              <a:srcRect l="19120" t="25527" r="48117" b="59815"/>
              <a:stretch/>
            </p:blipFill>
            <p:spPr>
              <a:xfrm>
                <a:off x="630775" y="1212880"/>
                <a:ext cx="5434220" cy="1366827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19120" t="40902" r="48117" b="25698"/>
            <a:stretch/>
          </p:blipFill>
          <p:spPr>
            <a:xfrm>
              <a:off x="1618488" y="2816352"/>
              <a:ext cx="5190190" cy="297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79" y="64008"/>
            <a:ext cx="1136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adult literacy levels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465575" y="5296154"/>
            <a:ext cx="6773799" cy="845191"/>
            <a:chOff x="3408108" y="4224157"/>
            <a:chExt cx="6773799" cy="845191"/>
          </a:xfrm>
        </p:grpSpPr>
        <p:sp>
          <p:nvSpPr>
            <p:cNvPr id="5" name="Rectangle 4"/>
            <p:cNvSpPr/>
            <p:nvPr/>
          </p:nvSpPr>
          <p:spPr>
            <a:xfrm>
              <a:off x="3408108" y="4224157"/>
              <a:ext cx="6773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Very low or     Low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literacy    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Mid-level        </a:t>
              </a: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Moderate	</a:t>
              </a: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High levels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8109" y="4471416"/>
              <a:ext cx="6554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unable to             skills	   literacy	           </a:t>
              </a:r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to high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08317" y="4700016"/>
              <a:ext cx="9991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measure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66771" y="4540056"/>
            <a:ext cx="999184" cy="763147"/>
          </a:xfrm>
          <a:prstGeom prst="rect">
            <a:avLst/>
          </a:prstGeom>
          <a:solidFill>
            <a:srgbClr val="406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869412" y="5306836"/>
            <a:ext cx="74556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309653" y="1230663"/>
            <a:ext cx="1897185" cy="4275864"/>
            <a:chOff x="1773292" y="1453896"/>
            <a:chExt cx="1897185" cy="4275864"/>
          </a:xfrm>
        </p:grpSpPr>
        <p:sp>
          <p:nvSpPr>
            <p:cNvPr id="16" name="Rectangle 15"/>
            <p:cNvSpPr/>
            <p:nvPr/>
          </p:nvSpPr>
          <p:spPr>
            <a:xfrm>
              <a:off x="1773292" y="2011823"/>
              <a:ext cx="528034" cy="347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503052" y="1453896"/>
              <a:ext cx="0" cy="406549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3333051" y="2635758"/>
              <a:ext cx="337426" cy="2408301"/>
              <a:chOff x="3745176" y="2633385"/>
              <a:chExt cx="337426" cy="240830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747752" y="5041686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745176" y="4557626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747752" y="4083852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747752" y="2633385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333051" y="3094863"/>
              <a:ext cx="337426" cy="498729"/>
              <a:chOff x="3746464" y="4500666"/>
              <a:chExt cx="337426" cy="498729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3749040" y="4999395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746464" y="4500666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333051" y="1645920"/>
              <a:ext cx="336138" cy="484632"/>
              <a:chOff x="7324644" y="2182002"/>
              <a:chExt cx="336138" cy="48463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7324644" y="2666634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325932" y="2182002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2939995" y="1472184"/>
              <a:ext cx="393056" cy="4257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80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/>
                <a:t>7</a:t>
              </a:r>
              <a:r>
                <a:rPr lang="en-US" sz="1600" dirty="0" smtClean="0"/>
                <a:t>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60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50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40</a:t>
              </a:r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30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20</a:t>
              </a:r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10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0</a:t>
              </a:r>
              <a:endParaRPr lang="en-US" sz="1600" dirty="0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>
            <a:off x="2206409" y="1422687"/>
            <a:ext cx="0" cy="3873467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0090" y="2412525"/>
            <a:ext cx="469359" cy="2215461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en-US" sz="1850" dirty="0" smtClean="0"/>
              <a:t>Millions of U.S</a:t>
            </a:r>
            <a:r>
              <a:rPr lang="en-US" sz="1850" dirty="0"/>
              <a:t>. </a:t>
            </a:r>
            <a:r>
              <a:rPr lang="en-US" sz="1850" dirty="0" smtClean="0"/>
              <a:t>adults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937760" y="4078224"/>
            <a:ext cx="999184" cy="1236590"/>
          </a:xfrm>
          <a:prstGeom prst="rect">
            <a:avLst/>
          </a:prstGeom>
          <a:solidFill>
            <a:srgbClr val="4E9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299453" y="2148328"/>
            <a:ext cx="999184" cy="3154875"/>
          </a:xfrm>
          <a:prstGeom prst="rect">
            <a:avLst/>
          </a:prstGeom>
          <a:solidFill>
            <a:srgbClr val="359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62672" y="1839484"/>
            <a:ext cx="999184" cy="3463720"/>
          </a:xfrm>
          <a:prstGeom prst="rect">
            <a:avLst/>
          </a:prstGeom>
          <a:solidFill>
            <a:srgbClr val="069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070848" y="4059937"/>
            <a:ext cx="999184" cy="1254877"/>
          </a:xfrm>
          <a:prstGeom prst="rect">
            <a:avLst/>
          </a:prstGeom>
          <a:solidFill>
            <a:srgbClr val="005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30999" y="4160520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16.6</a:t>
            </a:r>
            <a:r>
              <a:rPr lang="en-US" sz="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74336" y="3692268"/>
            <a:ext cx="9156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26.5</a:t>
            </a:r>
            <a:r>
              <a:rPr lang="en-US" sz="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6792" y="1755489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65.1</a:t>
            </a:r>
            <a:r>
              <a:rPr lang="en-US" sz="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0056" y="1417320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71.4</a:t>
            </a:r>
            <a:r>
              <a:rPr lang="en-US" sz="6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5712" y="3666744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26.6</a:t>
            </a:r>
            <a:r>
              <a:rPr lang="en-US" sz="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837" y="6284883"/>
            <a:ext cx="6983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Source:</a:t>
            </a:r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“Adult Literacy in the United States,” DataPoint, U.S. Department of Education, July 2019; researchers used the Program for the International Assessment of Adult Competencies’ (PIACC) testing methodology, with adults between the ages of 18 and 65.)</a:t>
            </a:r>
            <a:endParaRPr lang="en-US" sz="9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55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videos and graphics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9122" y="1218703"/>
            <a:ext cx="6074610" cy="4073078"/>
            <a:chOff x="5125791" y="1328916"/>
            <a:chExt cx="6074610" cy="4073078"/>
          </a:xfrm>
        </p:grpSpPr>
        <p:grpSp>
          <p:nvGrpSpPr>
            <p:cNvPr id="6" name="Group 5"/>
            <p:cNvGrpSpPr/>
            <p:nvPr/>
          </p:nvGrpSpPr>
          <p:grpSpPr>
            <a:xfrm>
              <a:off x="5125791" y="1328916"/>
              <a:ext cx="6074610" cy="4073078"/>
              <a:chOff x="4958366" y="1120463"/>
              <a:chExt cx="6074610" cy="407307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958366" y="1120463"/>
                <a:ext cx="6074610" cy="40730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>
                <a:outerShdw blurRad="762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0643616" y="1254211"/>
                <a:ext cx="343512" cy="252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3662" t="45717" r="33451" b="30507"/>
            <a:stretch/>
          </p:blipFill>
          <p:spPr>
            <a:xfrm>
              <a:off x="5305761" y="3511931"/>
              <a:ext cx="5677036" cy="17695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23662" t="20080" r="37135" b="55414"/>
            <a:stretch/>
          </p:blipFill>
          <p:spPr>
            <a:xfrm>
              <a:off x="5266944" y="1462664"/>
              <a:ext cx="5805222" cy="204019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4"/>
          <a:stretch/>
        </p:blipFill>
        <p:spPr>
          <a:xfrm>
            <a:off x="7848764" y="1185904"/>
            <a:ext cx="2969488" cy="539526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54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find videos and graphics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44733" y="1309635"/>
            <a:ext cx="5859887" cy="5108974"/>
            <a:chOff x="4713668" y="1584101"/>
            <a:chExt cx="5859887" cy="5108974"/>
          </a:xfrm>
        </p:grpSpPr>
        <p:sp>
          <p:nvSpPr>
            <p:cNvPr id="11" name="Rectangle 10"/>
            <p:cNvSpPr/>
            <p:nvPr/>
          </p:nvSpPr>
          <p:spPr>
            <a:xfrm>
              <a:off x="4713668" y="1584101"/>
              <a:ext cx="5859887" cy="510897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762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7288" t="20642" r="48873" b="19047"/>
            <a:stretch/>
          </p:blipFill>
          <p:spPr>
            <a:xfrm>
              <a:off x="4842456" y="2273335"/>
              <a:ext cx="5550796" cy="429350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971245" y="2266682"/>
              <a:ext cx="5422007" cy="3580326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873752" y="2130552"/>
              <a:ext cx="0" cy="4454706"/>
            </a:xfrm>
            <a:prstGeom prst="line">
              <a:avLst/>
            </a:prstGeom>
            <a:ln w="177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45"/>
            <a:stretch/>
          </p:blipFill>
          <p:spPr>
            <a:xfrm>
              <a:off x="4992624" y="1819656"/>
              <a:ext cx="1053038" cy="36318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890"/>
            <a:stretch/>
          </p:blipFill>
          <p:spPr>
            <a:xfrm>
              <a:off x="7580376" y="1938082"/>
              <a:ext cx="2868736" cy="263862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182986" y="1226715"/>
            <a:ext cx="41102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1F7773"/>
              </a:buClr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Visit </a:t>
            </a:r>
            <a:r>
              <a:rPr lang="en-US" altLang="en-US" sz="29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YouTube</a:t>
            </a: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look for consumer-focused videos from these and other stakeholders: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American Dental Association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Delta Dental*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Arial" panose="020B0604020202020204" pitchFamily="34" charset="0"/>
              <a:buChar char="•"/>
            </a:pPr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SciShow Kids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80926" y="5436369"/>
            <a:ext cx="271523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7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</a:t>
            </a:r>
            <a:r>
              <a:rPr lang="en-US" altLang="en-US" sz="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16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Delta Dental Insurance Co.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161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456869" y="1243584"/>
            <a:ext cx="34515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1F7773"/>
              </a:buClr>
            </a:pP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looking for visuals to use with your social media or fact sheets, avoid photos/graphics that cast dental care in a </a:t>
            </a:r>
            <a:r>
              <a:rPr lang="en-US" altLang="en-US" sz="30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negative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light.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Visuals matter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1268728"/>
            <a:ext cx="5969836" cy="39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17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293217" y="1188720"/>
            <a:ext cx="5499279" cy="5040984"/>
            <a:chOff x="3986655" y="352782"/>
            <a:chExt cx="5499279" cy="5040984"/>
          </a:xfrm>
        </p:grpSpPr>
        <p:sp>
          <p:nvSpPr>
            <p:cNvPr id="17" name="Rectangle 16"/>
            <p:cNvSpPr/>
            <p:nvPr/>
          </p:nvSpPr>
          <p:spPr>
            <a:xfrm>
              <a:off x="3986655" y="352782"/>
              <a:ext cx="5499279" cy="5040984"/>
            </a:xfrm>
            <a:prstGeom prst="rect">
              <a:avLst/>
            </a:prstGeom>
            <a:solidFill>
              <a:srgbClr val="FDF5D3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bject 2"/>
            <p:cNvSpPr txBox="1"/>
            <p:nvPr/>
          </p:nvSpPr>
          <p:spPr>
            <a:xfrm>
              <a:off x="4334385" y="508229"/>
              <a:ext cx="2253801" cy="47705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Dental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</a:t>
              </a:r>
              <a:r>
                <a:rPr sz="20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Chi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dHealt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EarlyChildhood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#Kindergarten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W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ome</a:t>
              </a: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sHealth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x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Health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#SchoolReadiness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ealt</a:t>
              </a:r>
              <a:r>
                <a:rPr sz="200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yA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ging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ealthL</a:t>
              </a: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acy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P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ev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on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Diab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Ob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si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bject 3"/>
            <p:cNvSpPr txBox="1"/>
            <p:nvPr/>
          </p:nvSpPr>
          <p:spPr>
            <a:xfrm>
              <a:off x="6678339" y="508229"/>
              <a:ext cx="2562896" cy="47705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#LittleKidsBigCADreams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7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w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ee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r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an</a:t>
              </a:r>
            </a:p>
            <a:p>
              <a:pPr marL="12700"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Cul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tu</a:t>
              </a:r>
              <a:r>
                <a:rPr lang="en-US" sz="2000" spc="-3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r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eOf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</a:t>
              </a:r>
              <a:r>
                <a:rPr lang="en-US" sz="2000" spc="-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q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u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ty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ealthD</a:t>
              </a:r>
              <a:r>
                <a:rPr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s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par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ies</a:t>
              </a:r>
              <a:endParaRPr lang="en-US" sz="2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spcAft>
                  <a:spcPts val="500"/>
                </a:spcAft>
              </a:pP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</a:t>
              </a:r>
              <a:r>
                <a:rPr lang="en-US"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o</a:t>
              </a:r>
              <a:r>
                <a:rPr lang="en-US"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v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erty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u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b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li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</a:t>
              </a:r>
              <a:endPara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#Education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y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</a:t>
              </a: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ng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CA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Leg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M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edi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aid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#CAParent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EastBayParents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</p:txBody>
        </p:sp>
      </p:grpSp>
      <p:sp>
        <p:nvSpPr>
          <p:cNvPr id="22" name="object 5"/>
          <p:cNvSpPr txBox="1"/>
          <p:nvPr/>
        </p:nvSpPr>
        <p:spPr>
          <a:xfrm>
            <a:off x="1296924" y="1152144"/>
            <a:ext cx="3751594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Aft>
                <a:spcPts val="18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Hashtags can be used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on</a:t>
            </a:r>
            <a:r>
              <a:rPr lang="en-US"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Twitter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Facebook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Instagram or LinkedIn</a:t>
            </a:r>
            <a:endParaRPr sz="2900" spc="-3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Aft>
                <a:spcPts val="12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 s</a:t>
            </a:r>
            <a:r>
              <a:rPr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trategic</a:t>
            </a: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hat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hashtag is most likely to reach the audience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you want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to reach?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Hashtags: Help them find you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71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293217" y="1188720"/>
            <a:ext cx="5499279" cy="5040984"/>
            <a:chOff x="3986655" y="352782"/>
            <a:chExt cx="5499279" cy="5040984"/>
          </a:xfrm>
        </p:grpSpPr>
        <p:sp>
          <p:nvSpPr>
            <p:cNvPr id="17" name="Rectangle 16"/>
            <p:cNvSpPr/>
            <p:nvPr/>
          </p:nvSpPr>
          <p:spPr>
            <a:xfrm>
              <a:off x="3986655" y="352782"/>
              <a:ext cx="5499279" cy="5040984"/>
            </a:xfrm>
            <a:prstGeom prst="rect">
              <a:avLst/>
            </a:prstGeom>
            <a:solidFill>
              <a:srgbClr val="FDF5D3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bject 2"/>
            <p:cNvSpPr txBox="1"/>
            <p:nvPr/>
          </p:nvSpPr>
          <p:spPr>
            <a:xfrm>
              <a:off x="4334385" y="508229"/>
              <a:ext cx="2253801" cy="47705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Dental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</a:t>
              </a:r>
              <a:r>
                <a:rPr sz="20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Chi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dHealt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EarlyChildhood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#Kindergarten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W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ome</a:t>
              </a: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sHealth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x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Health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#SchoolReadiness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ealt</a:t>
              </a:r>
              <a:r>
                <a:rPr sz="200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yA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ging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ealthL</a:t>
              </a: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acy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P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ev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on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Diab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Ob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si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bject 3"/>
            <p:cNvSpPr txBox="1"/>
            <p:nvPr/>
          </p:nvSpPr>
          <p:spPr>
            <a:xfrm>
              <a:off x="6678339" y="508229"/>
              <a:ext cx="2562896" cy="47705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#LittleKidsBigCADreams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7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w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ee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r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an</a:t>
              </a:r>
            </a:p>
            <a:p>
              <a:pPr marL="12700"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Cul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tu</a:t>
              </a:r>
              <a:r>
                <a:rPr lang="en-US" sz="2000" spc="-3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r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eOf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</a:t>
              </a:r>
              <a:r>
                <a:rPr lang="en-US" sz="2000" spc="-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q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u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ty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ealthD</a:t>
              </a:r>
              <a:r>
                <a:rPr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s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par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ies</a:t>
              </a:r>
              <a:endParaRPr lang="en-US" sz="2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spcAft>
                  <a:spcPts val="500"/>
                </a:spcAft>
              </a:pP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</a:t>
              </a:r>
              <a:r>
                <a:rPr lang="en-US"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o</a:t>
              </a:r>
              <a:r>
                <a:rPr lang="en-US"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v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erty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u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b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li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</a:t>
              </a:r>
              <a:endPara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#Education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y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</a:t>
              </a: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ng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CA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Leg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M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edi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aid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#CAParent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EastBayParents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</p:txBody>
        </p:sp>
      </p:grpSp>
      <p:sp>
        <p:nvSpPr>
          <p:cNvPr id="22" name="object 5"/>
          <p:cNvSpPr txBox="1"/>
          <p:nvPr/>
        </p:nvSpPr>
        <p:spPr>
          <a:xfrm>
            <a:off x="1296924" y="1152144"/>
            <a:ext cx="3751594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Aft>
                <a:spcPts val="18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Hashtags can be used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on</a:t>
            </a:r>
            <a:r>
              <a:rPr lang="en-US"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Twitter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Facebook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Instagram or LinkedIn</a:t>
            </a:r>
            <a:endParaRPr sz="2900" spc="-3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Aft>
                <a:spcPts val="12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 s</a:t>
            </a:r>
            <a:r>
              <a:rPr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trategic</a:t>
            </a: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hat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hashtag is most likely to reach the audience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you want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to reach?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Hashtags: Help them find you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854696" y="2441448"/>
            <a:ext cx="1719076" cy="373487"/>
          </a:xfrm>
          <a:custGeom>
            <a:avLst/>
            <a:gdLst>
              <a:gd name="connsiteX0" fmla="*/ 1210614 w 1215091"/>
              <a:gd name="connsiteY0" fmla="*/ 25757 h 373487"/>
              <a:gd name="connsiteX1" fmla="*/ 1056067 w 1215091"/>
              <a:gd name="connsiteY1" fmla="*/ 12879 h 373487"/>
              <a:gd name="connsiteX2" fmla="*/ 978794 w 1215091"/>
              <a:gd name="connsiteY2" fmla="*/ 0 h 373487"/>
              <a:gd name="connsiteX3" fmla="*/ 115910 w 1215091"/>
              <a:gd name="connsiteY3" fmla="*/ 12879 h 373487"/>
              <a:gd name="connsiteX4" fmla="*/ 25758 w 1215091"/>
              <a:gd name="connsiteY4" fmla="*/ 115910 h 373487"/>
              <a:gd name="connsiteX5" fmla="*/ 0 w 1215091"/>
              <a:gd name="connsiteY5" fmla="*/ 193183 h 373487"/>
              <a:gd name="connsiteX6" fmla="*/ 38636 w 1215091"/>
              <a:gd name="connsiteY6" fmla="*/ 283335 h 373487"/>
              <a:gd name="connsiteX7" fmla="*/ 77273 w 1215091"/>
              <a:gd name="connsiteY7" fmla="*/ 296214 h 373487"/>
              <a:gd name="connsiteX8" fmla="*/ 154546 w 1215091"/>
              <a:gd name="connsiteY8" fmla="*/ 334850 h 373487"/>
              <a:gd name="connsiteX9" fmla="*/ 296214 w 1215091"/>
              <a:gd name="connsiteY9" fmla="*/ 321972 h 373487"/>
              <a:gd name="connsiteX10" fmla="*/ 334851 w 1215091"/>
              <a:gd name="connsiteY10" fmla="*/ 309093 h 373487"/>
              <a:gd name="connsiteX11" fmla="*/ 412124 w 1215091"/>
              <a:gd name="connsiteY11" fmla="*/ 296214 h 373487"/>
              <a:gd name="connsiteX12" fmla="*/ 502276 w 1215091"/>
              <a:gd name="connsiteY12" fmla="*/ 309093 h 373487"/>
              <a:gd name="connsiteX13" fmla="*/ 566670 w 1215091"/>
              <a:gd name="connsiteY13" fmla="*/ 321972 h 373487"/>
              <a:gd name="connsiteX14" fmla="*/ 682580 w 1215091"/>
              <a:gd name="connsiteY14" fmla="*/ 334850 h 373487"/>
              <a:gd name="connsiteX15" fmla="*/ 734096 w 1215091"/>
              <a:gd name="connsiteY15" fmla="*/ 347729 h 373487"/>
              <a:gd name="connsiteX16" fmla="*/ 824248 w 1215091"/>
              <a:gd name="connsiteY16" fmla="*/ 360608 h 373487"/>
              <a:gd name="connsiteX17" fmla="*/ 888642 w 1215091"/>
              <a:gd name="connsiteY17" fmla="*/ 373487 h 373487"/>
              <a:gd name="connsiteX18" fmla="*/ 1120462 w 1215091"/>
              <a:gd name="connsiteY18" fmla="*/ 360608 h 373487"/>
              <a:gd name="connsiteX19" fmla="*/ 1197735 w 1215091"/>
              <a:gd name="connsiteY19" fmla="*/ 283335 h 373487"/>
              <a:gd name="connsiteX20" fmla="*/ 1197735 w 1215091"/>
              <a:gd name="connsiteY20" fmla="*/ 128788 h 373487"/>
              <a:gd name="connsiteX21" fmla="*/ 1171977 w 1215091"/>
              <a:gd name="connsiteY21" fmla="*/ 90152 h 373487"/>
              <a:gd name="connsiteX22" fmla="*/ 1159098 w 1215091"/>
              <a:gd name="connsiteY22" fmla="*/ 6439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5091" h="373487">
                <a:moveTo>
                  <a:pt x="1210614" y="25757"/>
                </a:moveTo>
                <a:cubicBezTo>
                  <a:pt x="1159098" y="21464"/>
                  <a:pt x="1107445" y="18587"/>
                  <a:pt x="1056067" y="12879"/>
                </a:cubicBezTo>
                <a:cubicBezTo>
                  <a:pt x="1030114" y="9995"/>
                  <a:pt x="1004907" y="0"/>
                  <a:pt x="978794" y="0"/>
                </a:cubicBezTo>
                <a:cubicBezTo>
                  <a:pt x="691134" y="0"/>
                  <a:pt x="403538" y="8586"/>
                  <a:pt x="115910" y="12879"/>
                </a:cubicBezTo>
                <a:cubicBezTo>
                  <a:pt x="70832" y="42930"/>
                  <a:pt x="47224" y="51513"/>
                  <a:pt x="25758" y="115910"/>
                </a:cubicBezTo>
                <a:lnTo>
                  <a:pt x="0" y="193183"/>
                </a:lnTo>
                <a:cubicBezTo>
                  <a:pt x="7733" y="224115"/>
                  <a:pt x="10844" y="261101"/>
                  <a:pt x="38636" y="283335"/>
                </a:cubicBezTo>
                <a:cubicBezTo>
                  <a:pt x="49237" y="291816"/>
                  <a:pt x="65131" y="290143"/>
                  <a:pt x="77273" y="296214"/>
                </a:cubicBezTo>
                <a:cubicBezTo>
                  <a:pt x="177132" y="346144"/>
                  <a:pt x="57438" y="302482"/>
                  <a:pt x="154546" y="334850"/>
                </a:cubicBezTo>
                <a:cubicBezTo>
                  <a:pt x="201769" y="330557"/>
                  <a:pt x="249273" y="328678"/>
                  <a:pt x="296214" y="321972"/>
                </a:cubicBezTo>
                <a:cubicBezTo>
                  <a:pt x="309653" y="320052"/>
                  <a:pt x="321599" y="312038"/>
                  <a:pt x="334851" y="309093"/>
                </a:cubicBezTo>
                <a:cubicBezTo>
                  <a:pt x="360342" y="303428"/>
                  <a:pt x="386366" y="300507"/>
                  <a:pt x="412124" y="296214"/>
                </a:cubicBezTo>
                <a:cubicBezTo>
                  <a:pt x="442175" y="300507"/>
                  <a:pt x="472333" y="304102"/>
                  <a:pt x="502276" y="309093"/>
                </a:cubicBezTo>
                <a:cubicBezTo>
                  <a:pt x="523868" y="312692"/>
                  <a:pt x="545000" y="318876"/>
                  <a:pt x="566670" y="321972"/>
                </a:cubicBezTo>
                <a:cubicBezTo>
                  <a:pt x="605154" y="327470"/>
                  <a:pt x="643943" y="330557"/>
                  <a:pt x="682580" y="334850"/>
                </a:cubicBezTo>
                <a:cubicBezTo>
                  <a:pt x="699752" y="339143"/>
                  <a:pt x="716681" y="344563"/>
                  <a:pt x="734096" y="347729"/>
                </a:cubicBezTo>
                <a:cubicBezTo>
                  <a:pt x="763962" y="353159"/>
                  <a:pt x="794305" y="355617"/>
                  <a:pt x="824248" y="360608"/>
                </a:cubicBezTo>
                <a:cubicBezTo>
                  <a:pt x="845840" y="364207"/>
                  <a:pt x="867177" y="369194"/>
                  <a:pt x="888642" y="373487"/>
                </a:cubicBezTo>
                <a:lnTo>
                  <a:pt x="1120462" y="360608"/>
                </a:lnTo>
                <a:cubicBezTo>
                  <a:pt x="1155432" y="350408"/>
                  <a:pt x="1197735" y="283335"/>
                  <a:pt x="1197735" y="283335"/>
                </a:cubicBezTo>
                <a:cubicBezTo>
                  <a:pt x="1219321" y="218578"/>
                  <a:pt x="1222383" y="227380"/>
                  <a:pt x="1197735" y="128788"/>
                </a:cubicBezTo>
                <a:cubicBezTo>
                  <a:pt x="1193981" y="113772"/>
                  <a:pt x="1179941" y="103425"/>
                  <a:pt x="1171977" y="90152"/>
                </a:cubicBezTo>
                <a:cubicBezTo>
                  <a:pt x="1167038" y="81921"/>
                  <a:pt x="1163391" y="72980"/>
                  <a:pt x="1159098" y="64394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293217" y="1188720"/>
            <a:ext cx="5499279" cy="5040984"/>
            <a:chOff x="3986655" y="352782"/>
            <a:chExt cx="5499279" cy="5040984"/>
          </a:xfrm>
        </p:grpSpPr>
        <p:sp>
          <p:nvSpPr>
            <p:cNvPr id="17" name="Rectangle 16"/>
            <p:cNvSpPr/>
            <p:nvPr/>
          </p:nvSpPr>
          <p:spPr>
            <a:xfrm>
              <a:off x="3986655" y="352782"/>
              <a:ext cx="5499279" cy="5040984"/>
            </a:xfrm>
            <a:prstGeom prst="rect">
              <a:avLst/>
            </a:prstGeom>
            <a:solidFill>
              <a:srgbClr val="FDF5D3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bject 2"/>
            <p:cNvSpPr txBox="1"/>
            <p:nvPr/>
          </p:nvSpPr>
          <p:spPr>
            <a:xfrm>
              <a:off x="4334385" y="508229"/>
              <a:ext cx="2253801" cy="47705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Dental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</a:t>
              </a:r>
              <a:r>
                <a:rPr sz="20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Chi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dHealt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EarlyChildhood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#Kindergarten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W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ome</a:t>
              </a: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sHealth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x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Health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#SchoolReadiness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ealt</a:t>
              </a:r>
              <a:r>
                <a:rPr sz="200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yA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ging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ealthL</a:t>
              </a: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acy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P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ev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on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Diab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Ob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si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bject 3"/>
            <p:cNvSpPr txBox="1"/>
            <p:nvPr/>
          </p:nvSpPr>
          <p:spPr>
            <a:xfrm>
              <a:off x="6678339" y="508229"/>
              <a:ext cx="2562896" cy="47705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#LittleKidsBigCADreams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7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w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ee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r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an</a:t>
              </a:r>
            </a:p>
            <a:p>
              <a:pPr marL="12700"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Cul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tu</a:t>
              </a:r>
              <a:r>
                <a:rPr lang="en-US" sz="2000" spc="-3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r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eOf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</a:t>
              </a:r>
              <a:r>
                <a:rPr lang="en-US" sz="2000" spc="-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q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u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ty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ealthD</a:t>
              </a:r>
              <a:r>
                <a:rPr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s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par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ies</a:t>
              </a:r>
              <a:endParaRPr lang="en-US" sz="2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spcAft>
                  <a:spcPts val="500"/>
                </a:spcAft>
              </a:pP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</a:t>
              </a:r>
              <a:r>
                <a:rPr lang="en-US"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o</a:t>
              </a:r>
              <a:r>
                <a:rPr lang="en-US"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v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erty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u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b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li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</a:t>
              </a:r>
              <a:endPara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#Education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y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</a:t>
              </a: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ng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CA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Leg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M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edi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aid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#CAParent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EastBayParents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</p:txBody>
        </p:sp>
      </p:grpSp>
      <p:sp>
        <p:nvSpPr>
          <p:cNvPr id="22" name="object 5"/>
          <p:cNvSpPr txBox="1"/>
          <p:nvPr/>
        </p:nvSpPr>
        <p:spPr>
          <a:xfrm>
            <a:off x="1296924" y="1152144"/>
            <a:ext cx="3751594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Aft>
                <a:spcPts val="18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Hashtags can be used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on</a:t>
            </a:r>
            <a:r>
              <a:rPr lang="en-US"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Twitter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Facebook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Instagram or LinkedIn</a:t>
            </a:r>
            <a:endParaRPr sz="2900" spc="-3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Aft>
                <a:spcPts val="12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 s</a:t>
            </a:r>
            <a:r>
              <a:rPr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trategic</a:t>
            </a: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hat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hashtag is most likely to reach the audience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you want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to reach?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Hashtags: Help them find you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589431" y="2734056"/>
            <a:ext cx="1609860" cy="427758"/>
          </a:xfrm>
          <a:custGeom>
            <a:avLst/>
            <a:gdLst>
              <a:gd name="connsiteX0" fmla="*/ 1883068 w 1883081"/>
              <a:gd name="connsiteY0" fmla="*/ 130755 h 427758"/>
              <a:gd name="connsiteX1" fmla="*/ 1818673 w 1883081"/>
              <a:gd name="connsiteY1" fmla="*/ 104997 h 427758"/>
              <a:gd name="connsiteX2" fmla="*/ 1702764 w 1883081"/>
              <a:gd name="connsiteY2" fmla="*/ 40603 h 427758"/>
              <a:gd name="connsiteX3" fmla="*/ 1664127 w 1883081"/>
              <a:gd name="connsiteY3" fmla="*/ 14845 h 427758"/>
              <a:gd name="connsiteX4" fmla="*/ 1419428 w 1883081"/>
              <a:gd name="connsiteY4" fmla="*/ 14845 h 427758"/>
              <a:gd name="connsiteX5" fmla="*/ 1226245 w 1883081"/>
              <a:gd name="connsiteY5" fmla="*/ 40603 h 427758"/>
              <a:gd name="connsiteX6" fmla="*/ 1136093 w 1883081"/>
              <a:gd name="connsiteY6" fmla="*/ 66360 h 427758"/>
              <a:gd name="connsiteX7" fmla="*/ 1045941 w 1883081"/>
              <a:gd name="connsiteY7" fmla="*/ 92118 h 427758"/>
              <a:gd name="connsiteX8" fmla="*/ 814121 w 1883081"/>
              <a:gd name="connsiteY8" fmla="*/ 66360 h 427758"/>
              <a:gd name="connsiteX9" fmla="*/ 762606 w 1883081"/>
              <a:gd name="connsiteY9" fmla="*/ 53481 h 427758"/>
              <a:gd name="connsiteX10" fmla="*/ 685333 w 1883081"/>
              <a:gd name="connsiteY10" fmla="*/ 27724 h 427758"/>
              <a:gd name="connsiteX11" fmla="*/ 273209 w 1883081"/>
              <a:gd name="connsiteY11" fmla="*/ 40603 h 427758"/>
              <a:gd name="connsiteX12" fmla="*/ 195935 w 1883081"/>
              <a:gd name="connsiteY12" fmla="*/ 66360 h 427758"/>
              <a:gd name="connsiteX13" fmla="*/ 157299 w 1883081"/>
              <a:gd name="connsiteY13" fmla="*/ 92118 h 427758"/>
              <a:gd name="connsiteX14" fmla="*/ 54268 w 1883081"/>
              <a:gd name="connsiteY14" fmla="*/ 117876 h 427758"/>
              <a:gd name="connsiteX15" fmla="*/ 15631 w 1883081"/>
              <a:gd name="connsiteY15" fmla="*/ 143634 h 427758"/>
              <a:gd name="connsiteX16" fmla="*/ 67147 w 1883081"/>
              <a:gd name="connsiteY16" fmla="*/ 414090 h 427758"/>
              <a:gd name="connsiteX17" fmla="*/ 440634 w 1883081"/>
              <a:gd name="connsiteY17" fmla="*/ 414090 h 427758"/>
              <a:gd name="connsiteX18" fmla="*/ 762606 w 1883081"/>
              <a:gd name="connsiteY18" fmla="*/ 401211 h 427758"/>
              <a:gd name="connsiteX19" fmla="*/ 1406549 w 1883081"/>
              <a:gd name="connsiteY19" fmla="*/ 401211 h 427758"/>
              <a:gd name="connsiteX20" fmla="*/ 1702764 w 1883081"/>
              <a:gd name="connsiteY20" fmla="*/ 414090 h 427758"/>
              <a:gd name="connsiteX21" fmla="*/ 1805795 w 1883081"/>
              <a:gd name="connsiteY21" fmla="*/ 414090 h 427758"/>
              <a:gd name="connsiteX22" fmla="*/ 1818673 w 1883081"/>
              <a:gd name="connsiteY22" fmla="*/ 375453 h 427758"/>
              <a:gd name="connsiteX23" fmla="*/ 1857310 w 1883081"/>
              <a:gd name="connsiteY23" fmla="*/ 349696 h 427758"/>
              <a:gd name="connsiteX24" fmla="*/ 1883068 w 1883081"/>
              <a:gd name="connsiteY24" fmla="*/ 143634 h 427758"/>
              <a:gd name="connsiteX25" fmla="*/ 1883068 w 1883081"/>
              <a:gd name="connsiteY25" fmla="*/ 130755 h 42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83081" h="427758">
                <a:moveTo>
                  <a:pt x="1883068" y="130755"/>
                </a:moveTo>
                <a:cubicBezTo>
                  <a:pt x="1861603" y="122169"/>
                  <a:pt x="1838969" y="116067"/>
                  <a:pt x="1818673" y="104997"/>
                </a:cubicBezTo>
                <a:cubicBezTo>
                  <a:pt x="1679497" y="29082"/>
                  <a:pt x="1792961" y="70667"/>
                  <a:pt x="1702764" y="40603"/>
                </a:cubicBezTo>
                <a:cubicBezTo>
                  <a:pt x="1689885" y="32017"/>
                  <a:pt x="1678354" y="20942"/>
                  <a:pt x="1664127" y="14845"/>
                </a:cubicBezTo>
                <a:cubicBezTo>
                  <a:pt x="1591152" y="-16430"/>
                  <a:pt x="1480232" y="10791"/>
                  <a:pt x="1419428" y="14845"/>
                </a:cubicBezTo>
                <a:cubicBezTo>
                  <a:pt x="1322924" y="47014"/>
                  <a:pt x="1427930" y="15393"/>
                  <a:pt x="1226245" y="40603"/>
                </a:cubicBezTo>
                <a:cubicBezTo>
                  <a:pt x="1190453" y="45077"/>
                  <a:pt x="1169361" y="56855"/>
                  <a:pt x="1136093" y="66360"/>
                </a:cubicBezTo>
                <a:cubicBezTo>
                  <a:pt x="1022893" y="98703"/>
                  <a:pt x="1138580" y="61238"/>
                  <a:pt x="1045941" y="92118"/>
                </a:cubicBezTo>
                <a:cubicBezTo>
                  <a:pt x="736017" y="71456"/>
                  <a:pt x="935691" y="101095"/>
                  <a:pt x="814121" y="66360"/>
                </a:cubicBezTo>
                <a:cubicBezTo>
                  <a:pt x="797102" y="61497"/>
                  <a:pt x="779560" y="58567"/>
                  <a:pt x="762606" y="53481"/>
                </a:cubicBezTo>
                <a:cubicBezTo>
                  <a:pt x="736600" y="45679"/>
                  <a:pt x="685333" y="27724"/>
                  <a:pt x="685333" y="27724"/>
                </a:cubicBezTo>
                <a:cubicBezTo>
                  <a:pt x="547958" y="32017"/>
                  <a:pt x="410224" y="29786"/>
                  <a:pt x="273209" y="40603"/>
                </a:cubicBezTo>
                <a:cubicBezTo>
                  <a:pt x="246142" y="42740"/>
                  <a:pt x="195935" y="66360"/>
                  <a:pt x="195935" y="66360"/>
                </a:cubicBezTo>
                <a:cubicBezTo>
                  <a:pt x="183056" y="74946"/>
                  <a:pt x="171143" y="85196"/>
                  <a:pt x="157299" y="92118"/>
                </a:cubicBezTo>
                <a:cubicBezTo>
                  <a:pt x="130898" y="105318"/>
                  <a:pt x="78759" y="112978"/>
                  <a:pt x="54268" y="117876"/>
                </a:cubicBezTo>
                <a:cubicBezTo>
                  <a:pt x="41389" y="126462"/>
                  <a:pt x="17171" y="128232"/>
                  <a:pt x="15631" y="143634"/>
                </a:cubicBezTo>
                <a:cubicBezTo>
                  <a:pt x="-5834" y="358284"/>
                  <a:pt x="-17894" y="329049"/>
                  <a:pt x="67147" y="414090"/>
                </a:cubicBezTo>
                <a:cubicBezTo>
                  <a:pt x="532552" y="380846"/>
                  <a:pt x="-49087" y="414090"/>
                  <a:pt x="440634" y="414090"/>
                </a:cubicBezTo>
                <a:cubicBezTo>
                  <a:pt x="548044" y="414090"/>
                  <a:pt x="655282" y="405504"/>
                  <a:pt x="762606" y="401211"/>
                </a:cubicBezTo>
                <a:cubicBezTo>
                  <a:pt x="1154363" y="431346"/>
                  <a:pt x="686994" y="401211"/>
                  <a:pt x="1406549" y="401211"/>
                </a:cubicBezTo>
                <a:cubicBezTo>
                  <a:pt x="1505381" y="401211"/>
                  <a:pt x="1604026" y="409797"/>
                  <a:pt x="1702764" y="414090"/>
                </a:cubicBezTo>
                <a:cubicBezTo>
                  <a:pt x="1735472" y="422267"/>
                  <a:pt x="1773087" y="440257"/>
                  <a:pt x="1805795" y="414090"/>
                </a:cubicBezTo>
                <a:cubicBezTo>
                  <a:pt x="1816396" y="405609"/>
                  <a:pt x="1810192" y="386054"/>
                  <a:pt x="1818673" y="375453"/>
                </a:cubicBezTo>
                <a:cubicBezTo>
                  <a:pt x="1828342" y="363366"/>
                  <a:pt x="1844431" y="358282"/>
                  <a:pt x="1857310" y="349696"/>
                </a:cubicBezTo>
                <a:cubicBezTo>
                  <a:pt x="1884513" y="268087"/>
                  <a:pt x="1883068" y="282834"/>
                  <a:pt x="1883068" y="143634"/>
                </a:cubicBezTo>
                <a:lnTo>
                  <a:pt x="1883068" y="130755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293217" y="1188720"/>
            <a:ext cx="5499279" cy="5040984"/>
            <a:chOff x="3986655" y="352782"/>
            <a:chExt cx="5499279" cy="5040984"/>
          </a:xfrm>
        </p:grpSpPr>
        <p:sp>
          <p:nvSpPr>
            <p:cNvPr id="17" name="Rectangle 16"/>
            <p:cNvSpPr/>
            <p:nvPr/>
          </p:nvSpPr>
          <p:spPr>
            <a:xfrm>
              <a:off x="3986655" y="352782"/>
              <a:ext cx="5499279" cy="5040984"/>
            </a:xfrm>
            <a:prstGeom prst="rect">
              <a:avLst/>
            </a:prstGeom>
            <a:solidFill>
              <a:srgbClr val="FDF5D3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bject 2"/>
            <p:cNvSpPr txBox="1"/>
            <p:nvPr/>
          </p:nvSpPr>
          <p:spPr>
            <a:xfrm>
              <a:off x="4334385" y="508229"/>
              <a:ext cx="2253801" cy="47705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Dental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</a:t>
              </a:r>
              <a:r>
                <a:rPr sz="20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Chi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dHealt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EarlyChildhood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#Kindergarten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W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ome</a:t>
              </a: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sHealth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x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Health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#SchoolReadiness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ealt</a:t>
              </a:r>
              <a:r>
                <a:rPr sz="200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yA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ging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ealthL</a:t>
              </a: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acy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P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ev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on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Diab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Ob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si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bject 3"/>
            <p:cNvSpPr txBox="1"/>
            <p:nvPr/>
          </p:nvSpPr>
          <p:spPr>
            <a:xfrm>
              <a:off x="6678339" y="508229"/>
              <a:ext cx="2562896" cy="47705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#LittleKidsBigCADreams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7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w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ee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r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an</a:t>
              </a:r>
            </a:p>
            <a:p>
              <a:pPr marL="12700"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Cul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tu</a:t>
              </a:r>
              <a:r>
                <a:rPr lang="en-US" sz="2000" spc="-3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r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eOf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</a:t>
              </a:r>
              <a:r>
                <a:rPr lang="en-US" sz="2000" spc="-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q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u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ty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ealthD</a:t>
              </a:r>
              <a:r>
                <a:rPr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s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par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ies</a:t>
              </a:r>
              <a:endParaRPr lang="en-US" sz="2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spcAft>
                  <a:spcPts val="500"/>
                </a:spcAft>
              </a:pP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</a:t>
              </a:r>
              <a:r>
                <a:rPr lang="en-US"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o</a:t>
              </a:r>
              <a:r>
                <a:rPr lang="en-US"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v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erty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u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b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li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</a:t>
              </a:r>
              <a:endPara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#Education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y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</a:t>
              </a: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ng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CA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Leg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M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edi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aid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#CAParent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EastBayParents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</p:txBody>
        </p:sp>
      </p:grpSp>
      <p:sp>
        <p:nvSpPr>
          <p:cNvPr id="22" name="object 5"/>
          <p:cNvSpPr txBox="1"/>
          <p:nvPr/>
        </p:nvSpPr>
        <p:spPr>
          <a:xfrm>
            <a:off x="1296924" y="1152144"/>
            <a:ext cx="3751594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Aft>
                <a:spcPts val="18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Hashtags can be used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on</a:t>
            </a:r>
            <a:r>
              <a:rPr lang="en-US"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Twitter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Facebook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Instagram or LinkedIn</a:t>
            </a:r>
            <a:endParaRPr sz="2900" spc="-3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Aft>
                <a:spcPts val="12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 s</a:t>
            </a:r>
            <a:r>
              <a:rPr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trategic</a:t>
            </a: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hat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hashtag is most likely to reach the audience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you want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to reach?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Hashtags: Help them find you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25416" y="3913632"/>
            <a:ext cx="2060240" cy="373487"/>
          </a:xfrm>
          <a:custGeom>
            <a:avLst/>
            <a:gdLst>
              <a:gd name="connsiteX0" fmla="*/ 1210614 w 1215091"/>
              <a:gd name="connsiteY0" fmla="*/ 25757 h 373487"/>
              <a:gd name="connsiteX1" fmla="*/ 1056067 w 1215091"/>
              <a:gd name="connsiteY1" fmla="*/ 12879 h 373487"/>
              <a:gd name="connsiteX2" fmla="*/ 978794 w 1215091"/>
              <a:gd name="connsiteY2" fmla="*/ 0 h 373487"/>
              <a:gd name="connsiteX3" fmla="*/ 115910 w 1215091"/>
              <a:gd name="connsiteY3" fmla="*/ 12879 h 373487"/>
              <a:gd name="connsiteX4" fmla="*/ 25758 w 1215091"/>
              <a:gd name="connsiteY4" fmla="*/ 115910 h 373487"/>
              <a:gd name="connsiteX5" fmla="*/ 0 w 1215091"/>
              <a:gd name="connsiteY5" fmla="*/ 193183 h 373487"/>
              <a:gd name="connsiteX6" fmla="*/ 38636 w 1215091"/>
              <a:gd name="connsiteY6" fmla="*/ 283335 h 373487"/>
              <a:gd name="connsiteX7" fmla="*/ 77273 w 1215091"/>
              <a:gd name="connsiteY7" fmla="*/ 296214 h 373487"/>
              <a:gd name="connsiteX8" fmla="*/ 154546 w 1215091"/>
              <a:gd name="connsiteY8" fmla="*/ 334850 h 373487"/>
              <a:gd name="connsiteX9" fmla="*/ 296214 w 1215091"/>
              <a:gd name="connsiteY9" fmla="*/ 321972 h 373487"/>
              <a:gd name="connsiteX10" fmla="*/ 334851 w 1215091"/>
              <a:gd name="connsiteY10" fmla="*/ 309093 h 373487"/>
              <a:gd name="connsiteX11" fmla="*/ 412124 w 1215091"/>
              <a:gd name="connsiteY11" fmla="*/ 296214 h 373487"/>
              <a:gd name="connsiteX12" fmla="*/ 502276 w 1215091"/>
              <a:gd name="connsiteY12" fmla="*/ 309093 h 373487"/>
              <a:gd name="connsiteX13" fmla="*/ 566670 w 1215091"/>
              <a:gd name="connsiteY13" fmla="*/ 321972 h 373487"/>
              <a:gd name="connsiteX14" fmla="*/ 682580 w 1215091"/>
              <a:gd name="connsiteY14" fmla="*/ 334850 h 373487"/>
              <a:gd name="connsiteX15" fmla="*/ 734096 w 1215091"/>
              <a:gd name="connsiteY15" fmla="*/ 347729 h 373487"/>
              <a:gd name="connsiteX16" fmla="*/ 824248 w 1215091"/>
              <a:gd name="connsiteY16" fmla="*/ 360608 h 373487"/>
              <a:gd name="connsiteX17" fmla="*/ 888642 w 1215091"/>
              <a:gd name="connsiteY17" fmla="*/ 373487 h 373487"/>
              <a:gd name="connsiteX18" fmla="*/ 1120462 w 1215091"/>
              <a:gd name="connsiteY18" fmla="*/ 360608 h 373487"/>
              <a:gd name="connsiteX19" fmla="*/ 1197735 w 1215091"/>
              <a:gd name="connsiteY19" fmla="*/ 283335 h 373487"/>
              <a:gd name="connsiteX20" fmla="*/ 1197735 w 1215091"/>
              <a:gd name="connsiteY20" fmla="*/ 128788 h 373487"/>
              <a:gd name="connsiteX21" fmla="*/ 1171977 w 1215091"/>
              <a:gd name="connsiteY21" fmla="*/ 90152 h 373487"/>
              <a:gd name="connsiteX22" fmla="*/ 1159098 w 1215091"/>
              <a:gd name="connsiteY22" fmla="*/ 64394 h 3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5091" h="373487">
                <a:moveTo>
                  <a:pt x="1210614" y="25757"/>
                </a:moveTo>
                <a:cubicBezTo>
                  <a:pt x="1159098" y="21464"/>
                  <a:pt x="1107445" y="18587"/>
                  <a:pt x="1056067" y="12879"/>
                </a:cubicBezTo>
                <a:cubicBezTo>
                  <a:pt x="1030114" y="9995"/>
                  <a:pt x="1004907" y="0"/>
                  <a:pt x="978794" y="0"/>
                </a:cubicBezTo>
                <a:cubicBezTo>
                  <a:pt x="691134" y="0"/>
                  <a:pt x="403538" y="8586"/>
                  <a:pt x="115910" y="12879"/>
                </a:cubicBezTo>
                <a:cubicBezTo>
                  <a:pt x="70832" y="42930"/>
                  <a:pt x="47224" y="51513"/>
                  <a:pt x="25758" y="115910"/>
                </a:cubicBezTo>
                <a:lnTo>
                  <a:pt x="0" y="193183"/>
                </a:lnTo>
                <a:cubicBezTo>
                  <a:pt x="7733" y="224115"/>
                  <a:pt x="10844" y="261101"/>
                  <a:pt x="38636" y="283335"/>
                </a:cubicBezTo>
                <a:cubicBezTo>
                  <a:pt x="49237" y="291816"/>
                  <a:pt x="65131" y="290143"/>
                  <a:pt x="77273" y="296214"/>
                </a:cubicBezTo>
                <a:cubicBezTo>
                  <a:pt x="177132" y="346144"/>
                  <a:pt x="57438" y="302482"/>
                  <a:pt x="154546" y="334850"/>
                </a:cubicBezTo>
                <a:cubicBezTo>
                  <a:pt x="201769" y="330557"/>
                  <a:pt x="249273" y="328678"/>
                  <a:pt x="296214" y="321972"/>
                </a:cubicBezTo>
                <a:cubicBezTo>
                  <a:pt x="309653" y="320052"/>
                  <a:pt x="321599" y="312038"/>
                  <a:pt x="334851" y="309093"/>
                </a:cubicBezTo>
                <a:cubicBezTo>
                  <a:pt x="360342" y="303428"/>
                  <a:pt x="386366" y="300507"/>
                  <a:pt x="412124" y="296214"/>
                </a:cubicBezTo>
                <a:cubicBezTo>
                  <a:pt x="442175" y="300507"/>
                  <a:pt x="472333" y="304102"/>
                  <a:pt x="502276" y="309093"/>
                </a:cubicBezTo>
                <a:cubicBezTo>
                  <a:pt x="523868" y="312692"/>
                  <a:pt x="545000" y="318876"/>
                  <a:pt x="566670" y="321972"/>
                </a:cubicBezTo>
                <a:cubicBezTo>
                  <a:pt x="605154" y="327470"/>
                  <a:pt x="643943" y="330557"/>
                  <a:pt x="682580" y="334850"/>
                </a:cubicBezTo>
                <a:cubicBezTo>
                  <a:pt x="699752" y="339143"/>
                  <a:pt x="716681" y="344563"/>
                  <a:pt x="734096" y="347729"/>
                </a:cubicBezTo>
                <a:cubicBezTo>
                  <a:pt x="763962" y="353159"/>
                  <a:pt x="794305" y="355617"/>
                  <a:pt x="824248" y="360608"/>
                </a:cubicBezTo>
                <a:cubicBezTo>
                  <a:pt x="845840" y="364207"/>
                  <a:pt x="867177" y="369194"/>
                  <a:pt x="888642" y="373487"/>
                </a:cubicBezTo>
                <a:lnTo>
                  <a:pt x="1120462" y="360608"/>
                </a:lnTo>
                <a:cubicBezTo>
                  <a:pt x="1155432" y="350408"/>
                  <a:pt x="1197735" y="283335"/>
                  <a:pt x="1197735" y="283335"/>
                </a:cubicBezTo>
                <a:cubicBezTo>
                  <a:pt x="1219321" y="218578"/>
                  <a:pt x="1222383" y="227380"/>
                  <a:pt x="1197735" y="128788"/>
                </a:cubicBezTo>
                <a:cubicBezTo>
                  <a:pt x="1193981" y="113772"/>
                  <a:pt x="1179941" y="103425"/>
                  <a:pt x="1171977" y="90152"/>
                </a:cubicBezTo>
                <a:cubicBezTo>
                  <a:pt x="1167038" y="81921"/>
                  <a:pt x="1163391" y="72980"/>
                  <a:pt x="1159098" y="64394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293217" y="1188720"/>
            <a:ext cx="5499279" cy="5040984"/>
            <a:chOff x="3986655" y="352782"/>
            <a:chExt cx="5499279" cy="5040984"/>
          </a:xfrm>
        </p:grpSpPr>
        <p:sp>
          <p:nvSpPr>
            <p:cNvPr id="17" name="Rectangle 16"/>
            <p:cNvSpPr/>
            <p:nvPr/>
          </p:nvSpPr>
          <p:spPr>
            <a:xfrm>
              <a:off x="3986655" y="352782"/>
              <a:ext cx="5499279" cy="5040984"/>
            </a:xfrm>
            <a:prstGeom prst="rect">
              <a:avLst/>
            </a:prstGeom>
            <a:solidFill>
              <a:srgbClr val="FDF5D3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bject 2"/>
            <p:cNvSpPr txBox="1"/>
            <p:nvPr/>
          </p:nvSpPr>
          <p:spPr>
            <a:xfrm>
              <a:off x="4334385" y="508229"/>
              <a:ext cx="2253801" cy="47705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Dental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</a:t>
              </a:r>
              <a:r>
                <a:rPr sz="20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Chi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dHealt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EarlyChildhood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#Kindergarten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W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ome</a:t>
              </a: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sHealth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x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Health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#SchoolReadiness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ealt</a:t>
              </a:r>
              <a:r>
                <a:rPr sz="2000" spc="-4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yA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ging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H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ealthL</a:t>
              </a: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acy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P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ev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on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Diab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es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#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Ob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si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ty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bject 3"/>
            <p:cNvSpPr txBox="1"/>
            <p:nvPr/>
          </p:nvSpPr>
          <p:spPr>
            <a:xfrm>
              <a:off x="6678339" y="508229"/>
              <a:ext cx="2562896" cy="47705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#LittleKidsBigCADreams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7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w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ee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r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spc="-2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an</a:t>
              </a:r>
            </a:p>
            <a:p>
              <a:pPr marL="12700"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Cul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tu</a:t>
              </a:r>
              <a:r>
                <a:rPr lang="en-US" sz="2000" spc="-3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r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eOf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spcAft>
                  <a:spcPts val="500"/>
                </a:spcAft>
              </a:pPr>
              <a:r>
                <a:rPr lang="en-US"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</a:t>
              </a:r>
              <a:r>
                <a:rPr lang="en-US" sz="2000" spc="-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q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u</a:t>
              </a:r>
              <a:r>
                <a:rPr lang="en-US"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ty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ealthD</a:t>
              </a:r>
              <a:r>
                <a:rPr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s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par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ies</a:t>
              </a:r>
              <a:endParaRPr lang="en-US" sz="20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spcAft>
                  <a:spcPts val="500"/>
                </a:spcAft>
              </a:pPr>
              <a:r>
                <a:rPr lang="en-US"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</a:t>
              </a:r>
              <a:r>
                <a:rPr lang="en-US"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o</a:t>
              </a:r>
              <a:r>
                <a:rPr lang="en-US"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v</a:t>
              </a:r>
              <a:r>
                <a:rPr lang="en-US"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erty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P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u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b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li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sz="2000" spc="-1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ealth</a:t>
              </a:r>
              <a:endPara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#Education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ealt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h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y</a:t>
              </a:r>
              <a:r>
                <a:rPr sz="2000" spc="-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</a:t>
              </a: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</a:t>
              </a:r>
              <a:r>
                <a:rPr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t</a:t>
              </a:r>
              <a:r>
                <a:rPr sz="2000"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i</a:t>
              </a:r>
              <a:r>
                <a:rPr sz="2000" spc="-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ng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CA</a:t>
              </a:r>
              <a:r>
                <a:rPr lang="en-US"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Leg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sz="20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sz="2000" spc="-1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M</a:t>
              </a:r>
              <a:r>
                <a:rPr sz="2000" spc="-5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edi</a:t>
              </a:r>
              <a:r>
                <a:rPr sz="2000" spc="-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c</a:t>
              </a:r>
              <a:r>
                <a:rPr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aid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#CAParent</a:t>
              </a:r>
            </a:p>
            <a:p>
              <a:pPr marL="12700">
                <a:lnSpc>
                  <a:spcPct val="100000"/>
                </a:lnSpc>
                <a:spcAft>
                  <a:spcPts val="500"/>
                </a:spcAft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#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EastBayParents</a:t>
              </a:r>
              <a:endParaRPr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endParaRPr>
            </a:p>
          </p:txBody>
        </p:sp>
      </p:grpSp>
      <p:sp>
        <p:nvSpPr>
          <p:cNvPr id="22" name="object 5"/>
          <p:cNvSpPr txBox="1"/>
          <p:nvPr/>
        </p:nvSpPr>
        <p:spPr>
          <a:xfrm>
            <a:off x="1296924" y="1152144"/>
            <a:ext cx="3751594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Aft>
                <a:spcPts val="18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Hashtags can be used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on</a:t>
            </a:r>
            <a:r>
              <a:rPr lang="en-US"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Twitter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Facebook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Instagram or LinkedIn</a:t>
            </a:r>
            <a:endParaRPr sz="2900" spc="-3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Aft>
                <a:spcPts val="12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 s</a:t>
            </a:r>
            <a:r>
              <a:rPr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trategic</a:t>
            </a: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hat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hashtag is most likely to reach the audience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you want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to reach?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Hashtags: Help them find you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891997" y="5690496"/>
            <a:ext cx="1883081" cy="427758"/>
          </a:xfrm>
          <a:custGeom>
            <a:avLst/>
            <a:gdLst>
              <a:gd name="connsiteX0" fmla="*/ 1883068 w 1883081"/>
              <a:gd name="connsiteY0" fmla="*/ 130755 h 427758"/>
              <a:gd name="connsiteX1" fmla="*/ 1818673 w 1883081"/>
              <a:gd name="connsiteY1" fmla="*/ 104997 h 427758"/>
              <a:gd name="connsiteX2" fmla="*/ 1702764 w 1883081"/>
              <a:gd name="connsiteY2" fmla="*/ 40603 h 427758"/>
              <a:gd name="connsiteX3" fmla="*/ 1664127 w 1883081"/>
              <a:gd name="connsiteY3" fmla="*/ 14845 h 427758"/>
              <a:gd name="connsiteX4" fmla="*/ 1419428 w 1883081"/>
              <a:gd name="connsiteY4" fmla="*/ 14845 h 427758"/>
              <a:gd name="connsiteX5" fmla="*/ 1226245 w 1883081"/>
              <a:gd name="connsiteY5" fmla="*/ 40603 h 427758"/>
              <a:gd name="connsiteX6" fmla="*/ 1136093 w 1883081"/>
              <a:gd name="connsiteY6" fmla="*/ 66360 h 427758"/>
              <a:gd name="connsiteX7" fmla="*/ 1045941 w 1883081"/>
              <a:gd name="connsiteY7" fmla="*/ 92118 h 427758"/>
              <a:gd name="connsiteX8" fmla="*/ 814121 w 1883081"/>
              <a:gd name="connsiteY8" fmla="*/ 66360 h 427758"/>
              <a:gd name="connsiteX9" fmla="*/ 762606 w 1883081"/>
              <a:gd name="connsiteY9" fmla="*/ 53481 h 427758"/>
              <a:gd name="connsiteX10" fmla="*/ 685333 w 1883081"/>
              <a:gd name="connsiteY10" fmla="*/ 27724 h 427758"/>
              <a:gd name="connsiteX11" fmla="*/ 273209 w 1883081"/>
              <a:gd name="connsiteY11" fmla="*/ 40603 h 427758"/>
              <a:gd name="connsiteX12" fmla="*/ 195935 w 1883081"/>
              <a:gd name="connsiteY12" fmla="*/ 66360 h 427758"/>
              <a:gd name="connsiteX13" fmla="*/ 157299 w 1883081"/>
              <a:gd name="connsiteY13" fmla="*/ 92118 h 427758"/>
              <a:gd name="connsiteX14" fmla="*/ 54268 w 1883081"/>
              <a:gd name="connsiteY14" fmla="*/ 117876 h 427758"/>
              <a:gd name="connsiteX15" fmla="*/ 15631 w 1883081"/>
              <a:gd name="connsiteY15" fmla="*/ 143634 h 427758"/>
              <a:gd name="connsiteX16" fmla="*/ 67147 w 1883081"/>
              <a:gd name="connsiteY16" fmla="*/ 414090 h 427758"/>
              <a:gd name="connsiteX17" fmla="*/ 440634 w 1883081"/>
              <a:gd name="connsiteY17" fmla="*/ 414090 h 427758"/>
              <a:gd name="connsiteX18" fmla="*/ 762606 w 1883081"/>
              <a:gd name="connsiteY18" fmla="*/ 401211 h 427758"/>
              <a:gd name="connsiteX19" fmla="*/ 1406549 w 1883081"/>
              <a:gd name="connsiteY19" fmla="*/ 401211 h 427758"/>
              <a:gd name="connsiteX20" fmla="*/ 1702764 w 1883081"/>
              <a:gd name="connsiteY20" fmla="*/ 414090 h 427758"/>
              <a:gd name="connsiteX21" fmla="*/ 1805795 w 1883081"/>
              <a:gd name="connsiteY21" fmla="*/ 414090 h 427758"/>
              <a:gd name="connsiteX22" fmla="*/ 1818673 w 1883081"/>
              <a:gd name="connsiteY22" fmla="*/ 375453 h 427758"/>
              <a:gd name="connsiteX23" fmla="*/ 1857310 w 1883081"/>
              <a:gd name="connsiteY23" fmla="*/ 349696 h 427758"/>
              <a:gd name="connsiteX24" fmla="*/ 1883068 w 1883081"/>
              <a:gd name="connsiteY24" fmla="*/ 143634 h 427758"/>
              <a:gd name="connsiteX25" fmla="*/ 1883068 w 1883081"/>
              <a:gd name="connsiteY25" fmla="*/ 130755 h 42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83081" h="427758">
                <a:moveTo>
                  <a:pt x="1883068" y="130755"/>
                </a:moveTo>
                <a:cubicBezTo>
                  <a:pt x="1861603" y="122169"/>
                  <a:pt x="1838969" y="116067"/>
                  <a:pt x="1818673" y="104997"/>
                </a:cubicBezTo>
                <a:cubicBezTo>
                  <a:pt x="1679497" y="29082"/>
                  <a:pt x="1792961" y="70667"/>
                  <a:pt x="1702764" y="40603"/>
                </a:cubicBezTo>
                <a:cubicBezTo>
                  <a:pt x="1689885" y="32017"/>
                  <a:pt x="1678354" y="20942"/>
                  <a:pt x="1664127" y="14845"/>
                </a:cubicBezTo>
                <a:cubicBezTo>
                  <a:pt x="1591152" y="-16430"/>
                  <a:pt x="1480232" y="10791"/>
                  <a:pt x="1419428" y="14845"/>
                </a:cubicBezTo>
                <a:cubicBezTo>
                  <a:pt x="1322924" y="47014"/>
                  <a:pt x="1427930" y="15393"/>
                  <a:pt x="1226245" y="40603"/>
                </a:cubicBezTo>
                <a:cubicBezTo>
                  <a:pt x="1190453" y="45077"/>
                  <a:pt x="1169361" y="56855"/>
                  <a:pt x="1136093" y="66360"/>
                </a:cubicBezTo>
                <a:cubicBezTo>
                  <a:pt x="1022893" y="98703"/>
                  <a:pt x="1138580" y="61238"/>
                  <a:pt x="1045941" y="92118"/>
                </a:cubicBezTo>
                <a:cubicBezTo>
                  <a:pt x="736017" y="71456"/>
                  <a:pt x="935691" y="101095"/>
                  <a:pt x="814121" y="66360"/>
                </a:cubicBezTo>
                <a:cubicBezTo>
                  <a:pt x="797102" y="61497"/>
                  <a:pt x="779560" y="58567"/>
                  <a:pt x="762606" y="53481"/>
                </a:cubicBezTo>
                <a:cubicBezTo>
                  <a:pt x="736600" y="45679"/>
                  <a:pt x="685333" y="27724"/>
                  <a:pt x="685333" y="27724"/>
                </a:cubicBezTo>
                <a:cubicBezTo>
                  <a:pt x="547958" y="32017"/>
                  <a:pt x="410224" y="29786"/>
                  <a:pt x="273209" y="40603"/>
                </a:cubicBezTo>
                <a:cubicBezTo>
                  <a:pt x="246142" y="42740"/>
                  <a:pt x="195935" y="66360"/>
                  <a:pt x="195935" y="66360"/>
                </a:cubicBezTo>
                <a:cubicBezTo>
                  <a:pt x="183056" y="74946"/>
                  <a:pt x="171143" y="85196"/>
                  <a:pt x="157299" y="92118"/>
                </a:cubicBezTo>
                <a:cubicBezTo>
                  <a:pt x="130898" y="105318"/>
                  <a:pt x="78759" y="112978"/>
                  <a:pt x="54268" y="117876"/>
                </a:cubicBezTo>
                <a:cubicBezTo>
                  <a:pt x="41389" y="126462"/>
                  <a:pt x="17171" y="128232"/>
                  <a:pt x="15631" y="143634"/>
                </a:cubicBezTo>
                <a:cubicBezTo>
                  <a:pt x="-5834" y="358284"/>
                  <a:pt x="-17894" y="329049"/>
                  <a:pt x="67147" y="414090"/>
                </a:cubicBezTo>
                <a:cubicBezTo>
                  <a:pt x="532552" y="380846"/>
                  <a:pt x="-49087" y="414090"/>
                  <a:pt x="440634" y="414090"/>
                </a:cubicBezTo>
                <a:cubicBezTo>
                  <a:pt x="548044" y="414090"/>
                  <a:pt x="655282" y="405504"/>
                  <a:pt x="762606" y="401211"/>
                </a:cubicBezTo>
                <a:cubicBezTo>
                  <a:pt x="1154363" y="431346"/>
                  <a:pt x="686994" y="401211"/>
                  <a:pt x="1406549" y="401211"/>
                </a:cubicBezTo>
                <a:cubicBezTo>
                  <a:pt x="1505381" y="401211"/>
                  <a:pt x="1604026" y="409797"/>
                  <a:pt x="1702764" y="414090"/>
                </a:cubicBezTo>
                <a:cubicBezTo>
                  <a:pt x="1735472" y="422267"/>
                  <a:pt x="1773087" y="440257"/>
                  <a:pt x="1805795" y="414090"/>
                </a:cubicBezTo>
                <a:cubicBezTo>
                  <a:pt x="1816396" y="405609"/>
                  <a:pt x="1810192" y="386054"/>
                  <a:pt x="1818673" y="375453"/>
                </a:cubicBezTo>
                <a:cubicBezTo>
                  <a:pt x="1828342" y="363366"/>
                  <a:pt x="1844431" y="358282"/>
                  <a:pt x="1857310" y="349696"/>
                </a:cubicBezTo>
                <a:cubicBezTo>
                  <a:pt x="1884513" y="268087"/>
                  <a:pt x="1883068" y="282834"/>
                  <a:pt x="1883068" y="143634"/>
                </a:cubicBezTo>
                <a:lnTo>
                  <a:pt x="1883068" y="130755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bject 5"/>
          <p:cNvSpPr txBox="1"/>
          <p:nvPr/>
        </p:nvSpPr>
        <p:spPr>
          <a:xfrm>
            <a:off x="1296923" y="1152144"/>
            <a:ext cx="9057691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Aft>
                <a:spcPts val="18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 customized h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ashtag </a:t>
            </a:r>
            <a:r>
              <a:rPr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can be used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on</a:t>
            </a:r>
            <a:r>
              <a:rPr lang="en-US" sz="29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Twitter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Facebook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or Instagram to monitor social media related to your efforts to promote KOHA.</a:t>
            </a:r>
          </a:p>
          <a:p>
            <a:pPr marL="355600" indent="-342900">
              <a:lnSpc>
                <a:spcPct val="100000"/>
              </a:lnSpc>
              <a:spcAft>
                <a:spcPts val="1800"/>
              </a:spcAft>
              <a:buClr>
                <a:srgbClr val="009999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Use this hashtag (example: </a:t>
            </a: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#KOHA</a:t>
            </a:r>
            <a:r>
              <a:rPr lang="en-US" sz="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4</a:t>
            </a:r>
            <a:r>
              <a:rPr lang="en-US" sz="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9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Fresno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)</a:t>
            </a:r>
            <a:r>
              <a:rPr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when you co-host or participate in a social media chat or storm.</a:t>
            </a:r>
            <a:endParaRPr sz="2900" spc="-3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using a customized hashtag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r="14467"/>
          <a:stretch/>
        </p:blipFill>
        <p:spPr>
          <a:xfrm>
            <a:off x="3566160" y="3977640"/>
            <a:ext cx="5306095" cy="28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95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to follow? </a:t>
            </a:r>
            <a:r>
              <a:rPr lang="en-US" altLang="en-US" sz="14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examples: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1074001"/>
            <a:ext cx="1536878" cy="15368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60904" y="1156297"/>
            <a:ext cx="8361608" cy="4684641"/>
            <a:chOff x="2971800" y="1207008"/>
            <a:chExt cx="8361608" cy="4684641"/>
          </a:xfrm>
        </p:grpSpPr>
        <p:sp>
          <p:nvSpPr>
            <p:cNvPr id="22" name="object 5"/>
            <p:cNvSpPr txBox="1"/>
            <p:nvPr/>
          </p:nvSpPr>
          <p:spPr>
            <a:xfrm>
              <a:off x="3063239" y="1207008"/>
              <a:ext cx="8270169" cy="33547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1000"/>
                </a:spcAft>
                <a:buClr>
                  <a:srgbClr val="009999"/>
                </a:buClr>
                <a:tabLst>
                  <a:tab pos="355600" algn="l"/>
                </a:tabLst>
              </a:pPr>
              <a:r>
                <a:rPr lang="en-US" sz="2400" b="1" spc="-3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California’s Surgeon General</a:t>
              </a:r>
              <a:r>
                <a:rPr lang="en-US" sz="2400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	</a:t>
              </a:r>
              <a:r>
                <a:rPr lang="en-US" sz="2400" spc="-3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	@DrBurkeHarris          26,600</a:t>
              </a:r>
            </a:p>
            <a:p>
              <a:pPr marL="12700">
                <a:lnSpc>
                  <a:spcPct val="100000"/>
                </a:lnSpc>
                <a:spcAft>
                  <a:spcPts val="1000"/>
                </a:spcAft>
                <a:buClr>
                  <a:srgbClr val="009999"/>
                </a:buClr>
                <a:tabLst>
                  <a:tab pos="355600" algn="l"/>
                </a:tabLst>
              </a:pPr>
              <a:r>
                <a:rPr lang="en-US" sz="2400" b="1" spc="-3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First 5 California</a:t>
              </a:r>
              <a:r>
                <a:rPr lang="en-US" sz="2400" spc="-3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*</a:t>
              </a:r>
              <a:r>
                <a:rPr lang="en-US" sz="2400" b="1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	</a:t>
              </a:r>
              <a:r>
                <a:rPr lang="en-US" sz="2400" b="1" spc="-3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		</a:t>
              </a:r>
              <a:r>
                <a:rPr lang="en-US" sz="2400" spc="-3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@First5CA	            19,600</a:t>
              </a:r>
            </a:p>
            <a:p>
              <a:pPr marL="12700">
                <a:lnSpc>
                  <a:spcPct val="100000"/>
                </a:lnSpc>
                <a:spcAft>
                  <a:spcPts val="1000"/>
                </a:spcAft>
                <a:buClr>
                  <a:srgbClr val="009999"/>
                </a:buClr>
                <a:tabLst>
                  <a:tab pos="355600" algn="l"/>
                </a:tabLst>
              </a:pPr>
              <a:r>
                <a:rPr lang="en-US" sz="2400" b="1" spc="-3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Children Now</a:t>
              </a:r>
              <a:r>
                <a:rPr lang="en-US" sz="2400" spc="-3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		     		@Children Now  	8,800</a:t>
              </a:r>
            </a:p>
            <a:p>
              <a:pPr marL="12700">
                <a:lnSpc>
                  <a:spcPct val="100000"/>
                </a:lnSpc>
                <a:spcAft>
                  <a:spcPts val="1000"/>
                </a:spcAft>
                <a:buClr>
                  <a:srgbClr val="009999"/>
                </a:buClr>
                <a:tabLst>
                  <a:tab pos="355600" algn="l"/>
                </a:tabLst>
              </a:pPr>
              <a:r>
                <a:rPr lang="en-US" sz="2400" b="1" spc="-3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CA Dept of Public Health</a:t>
              </a:r>
              <a:r>
                <a:rPr lang="en-US" sz="2400" spc="-3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		@CAPublicHealth        16,200</a:t>
              </a:r>
            </a:p>
            <a:p>
              <a:pPr marL="12700">
                <a:lnSpc>
                  <a:spcPct val="100000"/>
                </a:lnSpc>
                <a:spcAft>
                  <a:spcPts val="1000"/>
                </a:spcAft>
                <a:buClr>
                  <a:srgbClr val="009999"/>
                </a:buClr>
                <a:tabLst>
                  <a:tab pos="355600" algn="l"/>
                </a:tabLst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Children’s Partnership		</a:t>
              </a:r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@KidsPartnership	5,000	</a:t>
              </a:r>
            </a:p>
            <a:p>
              <a:pPr marL="12700">
                <a:lnSpc>
                  <a:spcPct val="100000"/>
                </a:lnSpc>
                <a:spcAft>
                  <a:spcPts val="1000"/>
                </a:spcAft>
                <a:buClr>
                  <a:srgbClr val="009999"/>
                </a:buClr>
                <a:tabLst>
                  <a:tab pos="355600" algn="l"/>
                </a:tabLst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 Pan-Ethnic Health Network	</a:t>
              </a:r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@CPEHN		4,500 </a:t>
              </a:r>
            </a:p>
            <a:p>
              <a:pPr marL="12700">
                <a:lnSpc>
                  <a:spcPct val="100000"/>
                </a:lnSpc>
                <a:spcAft>
                  <a:spcPts val="1000"/>
                </a:spcAft>
                <a:buClr>
                  <a:srgbClr val="009999"/>
                </a:buClr>
                <a:tabLst>
                  <a:tab pos="355600" algn="l"/>
                </a:tabLst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Asian </a:t>
              </a: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American </a:t>
              </a: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Research</a:t>
              </a:r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	@ARCHDrNguyen	1,900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71800" y="4434840"/>
              <a:ext cx="8336924" cy="1456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1000"/>
                </a:spcAft>
                <a:buClr>
                  <a:srgbClr val="009999"/>
                </a:buClr>
                <a:tabLst>
                  <a:tab pos="355600" algn="l"/>
                </a:tabLst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Center on Health</a:t>
              </a:r>
              <a:endParaRPr lang="en-US" sz="2400" b="1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Aft>
                  <a:spcPts val="1000"/>
                </a:spcAft>
                <a:buClr>
                  <a:srgbClr val="009999"/>
                </a:buClr>
                <a:tabLst>
                  <a:tab pos="355600" algn="l"/>
                </a:tabLst>
              </a:pPr>
              <a:r>
                <a:rPr lang="en-US" sz="2400" b="1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CA Healthcare Foundation    		</a:t>
              </a:r>
              <a:r>
                <a:rPr lang="en-US" sz="2400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@CHCFNews	            10,300</a:t>
              </a:r>
            </a:p>
            <a:p>
              <a:pPr marL="12700">
                <a:lnSpc>
                  <a:spcPct val="100000"/>
                </a:lnSpc>
                <a:spcAft>
                  <a:spcPts val="1000"/>
                </a:spcAft>
                <a:buClr>
                  <a:srgbClr val="009999"/>
                </a:buClr>
                <a:tabLst>
                  <a:tab pos="355600" algn="l"/>
                </a:tabLst>
              </a:pPr>
              <a:r>
                <a:rPr lang="en-US" sz="2400" b="1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California Healthline</a:t>
              </a:r>
              <a:r>
                <a:rPr lang="en-US" sz="2400" spc="-3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/>
                </a:rPr>
                <a:t>	     	   	@CalHealthline	9,800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919880" y="6051431"/>
            <a:ext cx="70142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i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(NOTE: This is not intended as an endorsement of any organization. The organizations are listed as examples of stakeholders in the health sector that could be followed on social media.)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3456634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79" y="64008"/>
            <a:ext cx="1136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adult literacy levels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465575" y="5296154"/>
            <a:ext cx="6773799" cy="845191"/>
            <a:chOff x="3408108" y="4224157"/>
            <a:chExt cx="6773799" cy="845191"/>
          </a:xfrm>
        </p:grpSpPr>
        <p:sp>
          <p:nvSpPr>
            <p:cNvPr id="5" name="Rectangle 4"/>
            <p:cNvSpPr/>
            <p:nvPr/>
          </p:nvSpPr>
          <p:spPr>
            <a:xfrm>
              <a:off x="3408108" y="4224157"/>
              <a:ext cx="6773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Very low or     Low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literacy    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Mid-level        </a:t>
              </a: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Moderate	</a:t>
              </a: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High levels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8109" y="4471416"/>
              <a:ext cx="6554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unable to             skills	   literacy	           </a:t>
              </a:r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to high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08317" y="4700016"/>
              <a:ext cx="9991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measure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66771" y="4540056"/>
            <a:ext cx="999184" cy="763147"/>
          </a:xfrm>
          <a:prstGeom prst="rect">
            <a:avLst/>
          </a:prstGeom>
          <a:solidFill>
            <a:srgbClr val="406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869412" y="5306836"/>
            <a:ext cx="74556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309653" y="1230663"/>
            <a:ext cx="1897185" cy="4275864"/>
            <a:chOff x="1773292" y="1453896"/>
            <a:chExt cx="1897185" cy="4275864"/>
          </a:xfrm>
        </p:grpSpPr>
        <p:sp>
          <p:nvSpPr>
            <p:cNvPr id="16" name="Rectangle 15"/>
            <p:cNvSpPr/>
            <p:nvPr/>
          </p:nvSpPr>
          <p:spPr>
            <a:xfrm>
              <a:off x="1773292" y="2011823"/>
              <a:ext cx="528034" cy="347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503052" y="1453896"/>
              <a:ext cx="0" cy="406549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3333051" y="2635758"/>
              <a:ext cx="337426" cy="2408301"/>
              <a:chOff x="3745176" y="2633385"/>
              <a:chExt cx="337426" cy="240830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747752" y="5041686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745176" y="4557626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747752" y="4083852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747752" y="2633385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333051" y="3094863"/>
              <a:ext cx="337426" cy="498729"/>
              <a:chOff x="3746464" y="4500666"/>
              <a:chExt cx="337426" cy="498729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3749040" y="4999395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746464" y="4500666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333051" y="1645920"/>
              <a:ext cx="336138" cy="484632"/>
              <a:chOff x="7324644" y="2182002"/>
              <a:chExt cx="336138" cy="48463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7324644" y="2666634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325932" y="2182002"/>
                <a:ext cx="3348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2939995" y="1472184"/>
              <a:ext cx="393056" cy="4257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80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/>
                <a:t>7</a:t>
              </a:r>
              <a:r>
                <a:rPr lang="en-US" sz="1600" dirty="0" smtClean="0"/>
                <a:t>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60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50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40</a:t>
              </a:r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30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20</a:t>
              </a:r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10</a:t>
              </a:r>
              <a:endParaRPr lang="en-US" sz="1600" dirty="0"/>
            </a:p>
            <a:p>
              <a:pPr algn="r">
                <a:spcAft>
                  <a:spcPts val="1900"/>
                </a:spcAft>
              </a:pPr>
              <a:r>
                <a:rPr lang="en-US" sz="1600" dirty="0" smtClean="0"/>
                <a:t>0</a:t>
              </a:r>
              <a:endParaRPr lang="en-US" sz="1600" dirty="0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>
            <a:off x="2206409" y="1422687"/>
            <a:ext cx="0" cy="3873467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0090" y="2412525"/>
            <a:ext cx="469359" cy="2215461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en-US" sz="1850" dirty="0" smtClean="0"/>
              <a:t>Millions of U.S</a:t>
            </a:r>
            <a:r>
              <a:rPr lang="en-US" sz="1850" dirty="0"/>
              <a:t>. </a:t>
            </a:r>
            <a:r>
              <a:rPr lang="en-US" sz="1850" dirty="0" smtClean="0"/>
              <a:t>adults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937760" y="4078224"/>
            <a:ext cx="999184" cy="1236590"/>
          </a:xfrm>
          <a:prstGeom prst="rect">
            <a:avLst/>
          </a:prstGeom>
          <a:solidFill>
            <a:srgbClr val="4E9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299453" y="2148328"/>
            <a:ext cx="999184" cy="3154875"/>
          </a:xfrm>
          <a:prstGeom prst="rect">
            <a:avLst/>
          </a:prstGeom>
          <a:solidFill>
            <a:srgbClr val="359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62672" y="1839484"/>
            <a:ext cx="999184" cy="3463720"/>
          </a:xfrm>
          <a:prstGeom prst="rect">
            <a:avLst/>
          </a:prstGeom>
          <a:solidFill>
            <a:srgbClr val="069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070848" y="4059937"/>
            <a:ext cx="999184" cy="1254877"/>
          </a:xfrm>
          <a:prstGeom prst="rect">
            <a:avLst/>
          </a:prstGeom>
          <a:solidFill>
            <a:srgbClr val="005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30999" y="4160520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16.6</a:t>
            </a:r>
            <a:r>
              <a:rPr lang="en-US" sz="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74336" y="3692268"/>
            <a:ext cx="9156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26.5</a:t>
            </a:r>
            <a:r>
              <a:rPr lang="en-US" sz="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6792" y="1755489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65.1</a:t>
            </a:r>
            <a:r>
              <a:rPr lang="en-US" sz="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0056" y="1417320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71.4</a:t>
            </a:r>
            <a:r>
              <a:rPr lang="en-US" sz="6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25712" y="3666744"/>
            <a:ext cx="904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26.6</a:t>
            </a:r>
            <a:r>
              <a:rPr lang="en-US" sz="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837" y="6284883"/>
            <a:ext cx="6983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Source:</a:t>
            </a:r>
            <a:r>
              <a:rPr lang="en-US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“Adult Literacy in the United States,” DataPoint, U.S. Department of Education, July 2019; researchers used the Program for the International Assessment of Adult Competencies’ (PIACC) testing methodology, with adults between the ages of 18 and 65.)</a:t>
            </a:r>
            <a:endParaRPr lang="en-US" sz="9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630999" y="1417321"/>
            <a:ext cx="2911469" cy="227494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30999" y="3692268"/>
            <a:ext cx="0" cy="4308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42468" y="1417320"/>
            <a:ext cx="6987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41207" y="1408597"/>
            <a:ext cx="0" cy="4308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97616" y="1395084"/>
            <a:ext cx="1941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108 million adults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 events = great opportunities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453669" y="1074001"/>
            <a:ext cx="919715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1F7773"/>
              </a:buClr>
            </a:pP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social media to promote KOHA and oral health during: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Wingdings" panose="05000000000000000000" pitchFamily="2" charset="2"/>
              <a:buChar char="ü"/>
            </a:pP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Children’s Dental Health Month </a:t>
            </a:r>
            <a:r>
              <a:rPr lang="en-US" altLang="en-US" sz="2300" i="1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(February)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Wingdings" panose="05000000000000000000" pitchFamily="2" charset="2"/>
              <a:buChar char="ü"/>
            </a:pP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Nutrition Month </a:t>
            </a:r>
            <a:r>
              <a:rPr lang="en-US" altLang="en-US" sz="2300" i="1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(March)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Wingdings" panose="05000000000000000000" pitchFamily="2" charset="2"/>
              <a:buChar char="ü"/>
            </a:pP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Public Health Week </a:t>
            </a:r>
            <a:r>
              <a:rPr lang="en-US" altLang="en-US" sz="2300" i="1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(April)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Wingdings" panose="05000000000000000000" pitchFamily="2" charset="2"/>
              <a:buChar char="ü"/>
            </a:pP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Minority Health Month </a:t>
            </a:r>
            <a:r>
              <a:rPr lang="en-US" altLang="en-US" sz="2300" i="1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(April)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Wingdings" panose="05000000000000000000" pitchFamily="2" charset="2"/>
              <a:buChar char="ü"/>
            </a:pP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Every Kid Healthy Week </a:t>
            </a:r>
            <a:r>
              <a:rPr lang="en-US" altLang="en-US" sz="2300" i="1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(last week in April)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Wingdings" panose="05000000000000000000" pitchFamily="2" charset="2"/>
              <a:buChar char="ü"/>
            </a:pP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Women’s Health Week </a:t>
            </a:r>
            <a:r>
              <a:rPr lang="en-US" altLang="en-US" sz="2300" i="1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(May)</a:t>
            </a:r>
          </a:p>
          <a:p>
            <a:pPr marL="457200" indent="-457200">
              <a:spcAft>
                <a:spcPts val="1200"/>
              </a:spcAft>
              <a:buClr>
                <a:srgbClr val="1F7773"/>
              </a:buClr>
              <a:buFont typeface="Wingdings" panose="05000000000000000000" pitchFamily="2" charset="2"/>
              <a:buChar char="ü"/>
            </a:pP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#</a:t>
            </a:r>
            <a:r>
              <a:rPr lang="en-US" altLang="en-US" sz="45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</a:t>
            </a:r>
            <a:r>
              <a:rPr lang="en-US" altLang="en-US" sz="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en-US" altLang="en-US" sz="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School messages </a:t>
            </a:r>
            <a:r>
              <a:rPr lang="en-US" altLang="en-US" sz="2300" i="1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(Early to Mid-August)</a:t>
            </a:r>
          </a:p>
          <a:p>
            <a:pPr marL="457200" indent="-457200">
              <a:spcAft>
                <a:spcPts val="1000"/>
              </a:spcAft>
              <a:buClr>
                <a:srgbClr val="1F7773"/>
              </a:buClr>
              <a:buFont typeface="Wingdings" panose="05000000000000000000" pitchFamily="2" charset="2"/>
              <a:buChar char="ü"/>
            </a:pPr>
            <a:r>
              <a:rPr lang="en-US" altLang="en-US" sz="23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Childhood Obesity Awareness Month</a:t>
            </a:r>
            <a:r>
              <a:rPr lang="en-US" altLang="en-US" sz="2300" i="1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(September)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13" y="1785856"/>
            <a:ext cx="2325474" cy="23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3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bulletin boards &amp; blogs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1463040" y="1168732"/>
            <a:ext cx="43195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68882"/>
              </a:buClr>
              <a:buFont typeface="Arial" panose="020B0604020202020204" pitchFamily="34" charset="0"/>
              <a:buChar char="•"/>
            </a:pP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Think beyond Facebook and Twitter</a:t>
            </a:r>
          </a:p>
          <a:p>
            <a:pPr marL="457200" indent="-457200">
              <a:spcAft>
                <a:spcPts val="1200"/>
              </a:spcAft>
              <a:buClr>
                <a:srgbClr val="068882"/>
              </a:buClr>
              <a:buFont typeface="Arial" panose="020B0604020202020204" pitchFamily="34" charset="0"/>
              <a:buChar char="•"/>
            </a:pP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Consider community bulletin boards and parents’ blogs</a:t>
            </a:r>
          </a:p>
          <a:p>
            <a:pPr marL="457200" indent="-457200">
              <a:spcAft>
                <a:spcPts val="1200"/>
              </a:spcAft>
              <a:buClr>
                <a:srgbClr val="068882"/>
              </a:buClr>
              <a:buFont typeface="Arial" panose="020B0604020202020204" pitchFamily="34" charset="0"/>
              <a:buChar char="•"/>
            </a:pP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Ask a local partner to post messages that promote KOHA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6" r="18993"/>
          <a:stretch/>
        </p:blipFill>
        <p:spPr>
          <a:xfrm>
            <a:off x="5867614" y="1245007"/>
            <a:ext cx="3580328" cy="36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05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bulletin boards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08247" y="1667591"/>
            <a:ext cx="7585656" cy="5190409"/>
            <a:chOff x="3360517" y="1667591"/>
            <a:chExt cx="7585656" cy="5190409"/>
          </a:xfrm>
        </p:grpSpPr>
        <p:grpSp>
          <p:nvGrpSpPr>
            <p:cNvPr id="17" name="Group 16"/>
            <p:cNvGrpSpPr/>
            <p:nvPr/>
          </p:nvGrpSpPr>
          <p:grpSpPr>
            <a:xfrm>
              <a:off x="3360517" y="1667591"/>
              <a:ext cx="7585656" cy="5190409"/>
              <a:chOff x="3360517" y="1667591"/>
              <a:chExt cx="7585656" cy="5190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360517" y="1667591"/>
                <a:ext cx="7585656" cy="51904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593206" y="1808300"/>
                <a:ext cx="7289442" cy="4827826"/>
                <a:chOff x="4610637" y="1795108"/>
                <a:chExt cx="7289442" cy="4827826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610637" y="1795108"/>
                  <a:ext cx="7289442" cy="1264533"/>
                  <a:chOff x="4056845" y="1819656"/>
                  <a:chExt cx="6104586" cy="1051118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11409" t="9934" r="35035" b="74074"/>
                  <a:stretch/>
                </p:blipFill>
                <p:spPr>
                  <a:xfrm>
                    <a:off x="4056845" y="1869720"/>
                    <a:ext cx="5962918" cy="1001054"/>
                  </a:xfrm>
                  <a:prstGeom prst="rect">
                    <a:avLst/>
                  </a:prstGeom>
                </p:spPr>
              </p:pic>
              <p:sp>
                <p:nvSpPr>
                  <p:cNvPr id="6" name="Rectangle 5"/>
                  <p:cNvSpPr/>
                  <p:nvPr/>
                </p:nvSpPr>
                <p:spPr>
                  <a:xfrm>
                    <a:off x="9749307" y="1819656"/>
                    <a:ext cx="412124" cy="316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1374" t="31916" r="16107" b="29586"/>
                <a:stretch/>
              </p:blipFill>
              <p:spPr>
                <a:xfrm>
                  <a:off x="4630614" y="3728428"/>
                  <a:ext cx="7023408" cy="2894506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l="11409" t="30487" r="35035" b="62823"/>
              <a:stretch/>
            </p:blipFill>
            <p:spPr>
              <a:xfrm>
                <a:off x="3564748" y="3188546"/>
                <a:ext cx="7120277" cy="50379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7809911" y="2410659"/>
                <a:ext cx="3044277" cy="777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3360517" y="1667591"/>
              <a:ext cx="0" cy="519040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946173" y="1667591"/>
              <a:ext cx="0" cy="519040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60517" y="1667591"/>
              <a:ext cx="7585656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889611" y="1803551"/>
            <a:ext cx="2557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Post </a:t>
            </a:r>
            <a:r>
              <a:rPr lang="en-US" sz="2900" spc="-3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i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nfo about KOHA for parents in your community 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69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bulletin boards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08247" y="1667591"/>
            <a:ext cx="7585656" cy="5190409"/>
            <a:chOff x="3360517" y="1667591"/>
            <a:chExt cx="7585656" cy="5190409"/>
          </a:xfrm>
        </p:grpSpPr>
        <p:grpSp>
          <p:nvGrpSpPr>
            <p:cNvPr id="17" name="Group 16"/>
            <p:cNvGrpSpPr/>
            <p:nvPr/>
          </p:nvGrpSpPr>
          <p:grpSpPr>
            <a:xfrm>
              <a:off x="3360517" y="1667591"/>
              <a:ext cx="7585656" cy="5190409"/>
              <a:chOff x="3360517" y="1667591"/>
              <a:chExt cx="7585656" cy="5190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360517" y="1667591"/>
                <a:ext cx="7585656" cy="51904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593206" y="1808300"/>
                <a:ext cx="7289442" cy="4827826"/>
                <a:chOff x="4610637" y="1795108"/>
                <a:chExt cx="7289442" cy="4827826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610637" y="1795108"/>
                  <a:ext cx="7289442" cy="1264533"/>
                  <a:chOff x="4056845" y="1819656"/>
                  <a:chExt cx="6104586" cy="1051118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11409" t="9934" r="35035" b="74074"/>
                  <a:stretch/>
                </p:blipFill>
                <p:spPr>
                  <a:xfrm>
                    <a:off x="4056845" y="1869720"/>
                    <a:ext cx="5962918" cy="1001054"/>
                  </a:xfrm>
                  <a:prstGeom prst="rect">
                    <a:avLst/>
                  </a:prstGeom>
                </p:spPr>
              </p:pic>
              <p:sp>
                <p:nvSpPr>
                  <p:cNvPr id="6" name="Rectangle 5"/>
                  <p:cNvSpPr/>
                  <p:nvPr/>
                </p:nvSpPr>
                <p:spPr>
                  <a:xfrm>
                    <a:off x="9749307" y="1819656"/>
                    <a:ext cx="412124" cy="316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1374" t="31916" r="16107" b="29586"/>
                <a:stretch/>
              </p:blipFill>
              <p:spPr>
                <a:xfrm>
                  <a:off x="4630614" y="3728428"/>
                  <a:ext cx="7023408" cy="2894506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l="11409" t="30487" r="35035" b="62823"/>
              <a:stretch/>
            </p:blipFill>
            <p:spPr>
              <a:xfrm>
                <a:off x="3564748" y="3188546"/>
                <a:ext cx="7120277" cy="50379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7809911" y="2410659"/>
                <a:ext cx="3044277" cy="777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3360517" y="1667591"/>
              <a:ext cx="0" cy="519040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946173" y="1667591"/>
              <a:ext cx="0" cy="519040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60517" y="1667591"/>
              <a:ext cx="7585656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503831" y="1868529"/>
            <a:ext cx="5688169" cy="4989471"/>
            <a:chOff x="6503831" y="1868529"/>
            <a:chExt cx="5688169" cy="4989471"/>
          </a:xfrm>
        </p:grpSpPr>
        <p:grpSp>
          <p:nvGrpSpPr>
            <p:cNvPr id="27" name="Group 26"/>
            <p:cNvGrpSpPr/>
            <p:nvPr/>
          </p:nvGrpSpPr>
          <p:grpSpPr>
            <a:xfrm>
              <a:off x="6503831" y="1868529"/>
              <a:ext cx="5688169" cy="4989471"/>
              <a:chOff x="6503831" y="1868529"/>
              <a:chExt cx="5688169" cy="498947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503831" y="1868529"/>
                <a:ext cx="5688169" cy="4989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/>
              <a:srcRect l="10248" t="14631" r="40104" b="14161"/>
              <a:stretch/>
            </p:blipFill>
            <p:spPr>
              <a:xfrm>
                <a:off x="6682035" y="2459736"/>
                <a:ext cx="5370398" cy="4330596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104" b="20862"/>
              <a:stretch/>
            </p:blipFill>
            <p:spPr>
              <a:xfrm>
                <a:off x="8761343" y="2004428"/>
                <a:ext cx="1135132" cy="378590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/>
            <p:cNvCxnSpPr/>
            <p:nvPr/>
          </p:nvCxnSpPr>
          <p:spPr>
            <a:xfrm>
              <a:off x="6503831" y="1868529"/>
              <a:ext cx="0" cy="4921803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503831" y="1868529"/>
              <a:ext cx="5688169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889611" y="1803551"/>
            <a:ext cx="2557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Post </a:t>
            </a:r>
            <a:r>
              <a:rPr lang="en-US" sz="2900" spc="-3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i</a:t>
            </a:r>
            <a:r>
              <a:rPr lang="en-US" sz="29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nfo about KOHA for parents in your community 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bulletin boards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51915" y="1868529"/>
            <a:ext cx="5688169" cy="4989471"/>
            <a:chOff x="6503831" y="1868529"/>
            <a:chExt cx="5688169" cy="4989471"/>
          </a:xfrm>
        </p:grpSpPr>
        <p:sp>
          <p:nvSpPr>
            <p:cNvPr id="25" name="Rectangle 24"/>
            <p:cNvSpPr/>
            <p:nvPr/>
          </p:nvSpPr>
          <p:spPr>
            <a:xfrm>
              <a:off x="6503831" y="1868529"/>
              <a:ext cx="5688169" cy="4989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03831" y="1868529"/>
              <a:ext cx="0" cy="4921803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503831" y="1868529"/>
              <a:ext cx="5688169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43655" t="77034" r="25456" b="13033"/>
          <a:stretch/>
        </p:blipFill>
        <p:spPr>
          <a:xfrm>
            <a:off x="4015186" y="2546271"/>
            <a:ext cx="4224270" cy="7637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4" b="20862"/>
          <a:stretch/>
        </p:blipFill>
        <p:spPr>
          <a:xfrm>
            <a:off x="5528433" y="2079927"/>
            <a:ext cx="1135132" cy="37859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8940084" y="1868529"/>
            <a:ext cx="0" cy="492180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552279" y="3411048"/>
            <a:ext cx="5037491" cy="3367981"/>
            <a:chOff x="3458859" y="3351200"/>
            <a:chExt cx="5037491" cy="3367981"/>
          </a:xfrm>
        </p:grpSpPr>
        <p:grpSp>
          <p:nvGrpSpPr>
            <p:cNvPr id="3" name="Group 2"/>
            <p:cNvGrpSpPr/>
            <p:nvPr/>
          </p:nvGrpSpPr>
          <p:grpSpPr>
            <a:xfrm>
              <a:off x="3458859" y="3351200"/>
              <a:ext cx="718097" cy="3367981"/>
              <a:chOff x="2440654" y="1867437"/>
              <a:chExt cx="482850" cy="271017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/>
              <a:srcRect l="38325" t="35968" r="57715" b="24495"/>
              <a:stretch/>
            </p:blipFill>
            <p:spPr>
              <a:xfrm>
                <a:off x="2440654" y="1867437"/>
                <a:ext cx="482850" cy="271017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/>
              <a:srcRect l="38306" t="49527" r="58664" b="43897"/>
              <a:stretch/>
            </p:blipFill>
            <p:spPr>
              <a:xfrm>
                <a:off x="2459736" y="3753798"/>
                <a:ext cx="369346" cy="450761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42098" t="35993" r="28226" b="26610"/>
            <a:stretch/>
          </p:blipFill>
          <p:spPr>
            <a:xfrm>
              <a:off x="4176956" y="3392424"/>
              <a:ext cx="4319394" cy="3060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7204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bulletin boards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51915" y="1868529"/>
            <a:ext cx="5688169" cy="4989471"/>
            <a:chOff x="3251915" y="1868529"/>
            <a:chExt cx="5688169" cy="4989471"/>
          </a:xfrm>
        </p:grpSpPr>
        <p:grpSp>
          <p:nvGrpSpPr>
            <p:cNvPr id="36" name="Group 35"/>
            <p:cNvGrpSpPr/>
            <p:nvPr/>
          </p:nvGrpSpPr>
          <p:grpSpPr>
            <a:xfrm>
              <a:off x="3251915" y="1868529"/>
              <a:ext cx="5688169" cy="4989471"/>
              <a:chOff x="3387144" y="1388802"/>
              <a:chExt cx="5688169" cy="498947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387144" y="1388802"/>
                <a:ext cx="5688169" cy="4989471"/>
                <a:chOff x="6503831" y="1868529"/>
                <a:chExt cx="5688169" cy="4989471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6503831" y="1868529"/>
                  <a:ext cx="5688169" cy="49894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503831" y="1868529"/>
                  <a:ext cx="0" cy="4921803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503831" y="1868529"/>
                  <a:ext cx="568816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ectangle 20"/>
              <p:cNvSpPr/>
              <p:nvPr/>
            </p:nvSpPr>
            <p:spPr>
              <a:xfrm>
                <a:off x="7541850" y="4609518"/>
                <a:ext cx="1238520" cy="316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104" b="20862"/>
              <a:stretch/>
            </p:blipFill>
            <p:spPr>
              <a:xfrm>
                <a:off x="5663662" y="1600200"/>
                <a:ext cx="1135132" cy="378590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9075313" y="1388802"/>
                <a:ext cx="0" cy="492180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5493" t="37772" r="27007" b="18466"/>
            <a:stretch/>
          </p:blipFill>
          <p:spPr>
            <a:xfrm>
              <a:off x="3482429" y="3282696"/>
              <a:ext cx="5162712" cy="338714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44170" t="30976" r="26446" b="63199"/>
            <a:stretch/>
          </p:blipFill>
          <p:spPr>
            <a:xfrm>
              <a:off x="3978567" y="2706583"/>
              <a:ext cx="4170436" cy="46481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780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bulletin boards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45583" y="1133856"/>
            <a:ext cx="11500834" cy="4797278"/>
            <a:chOff x="345583" y="1051560"/>
            <a:chExt cx="11500834" cy="47972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056" t="20248" r="2288" b="15476"/>
            <a:stretch/>
          </p:blipFill>
          <p:spPr>
            <a:xfrm>
              <a:off x="345583" y="1548908"/>
              <a:ext cx="11500834" cy="429993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12271" t="9182" r="16214" b="85169"/>
            <a:stretch/>
          </p:blipFill>
          <p:spPr>
            <a:xfrm>
              <a:off x="345583" y="1051560"/>
              <a:ext cx="11500834" cy="510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892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r="4740"/>
          <a:stretch/>
        </p:blipFill>
        <p:spPr>
          <a:xfrm>
            <a:off x="4709374" y="1505026"/>
            <a:ext cx="7482626" cy="5352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2907" y="0"/>
            <a:ext cx="7929093" cy="1482251"/>
          </a:xfrm>
          <a:prstGeom prst="rect">
            <a:avLst/>
          </a:prstGeom>
          <a:solidFill>
            <a:srgbClr val="D9F5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07604" y="133266"/>
            <a:ext cx="6825803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 Jacob</a:t>
            </a:r>
          </a:p>
          <a:p>
            <a:r>
              <a:rPr lang="en-US" altLang="en-US" sz="2300" b="1" dirty="0" smtClean="0">
                <a:solidFill>
                  <a:srgbClr val="238178"/>
                </a:solidFill>
              </a:rPr>
              <a:t>E: </a:t>
            </a:r>
            <a:r>
              <a:rPr lang="en-US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mattlivesindc@gmail.com    </a:t>
            </a:r>
            <a:r>
              <a:rPr lang="en-US" altLang="en-US" sz="2300" b="1" dirty="0" smtClean="0">
                <a:solidFill>
                  <a:srgbClr val="238178"/>
                </a:solidFill>
              </a:rPr>
              <a:t>W: </a:t>
            </a:r>
            <a:r>
              <a:rPr lang="en-US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jacobstrategies.com</a:t>
            </a:r>
          </a:p>
          <a:p>
            <a:r>
              <a:rPr lang="en-US" altLang="en-US" sz="2300" b="1" dirty="0" smtClean="0">
                <a:solidFill>
                  <a:srgbClr val="006866"/>
                </a:solidFill>
              </a:rPr>
              <a:t>Twitter: </a:t>
            </a:r>
            <a:r>
              <a:rPr lang="en-US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@Matt</a:t>
            </a:r>
            <a:r>
              <a:rPr lang="en-US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DC</a:t>
            </a:r>
            <a:r>
              <a:rPr lang="en-US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tweets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13044" y="1772697"/>
            <a:ext cx="3567449" cy="892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Aft>
                <a:spcPts val="700"/>
              </a:spcAft>
            </a:pPr>
            <a:r>
              <a:rPr lang="en-US" altLang="en-US" sz="5200" b="1" spc="-50" dirty="0" smtClean="0">
                <a:solidFill>
                  <a:srgbClr val="23817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3" y="3466971"/>
            <a:ext cx="2969788" cy="58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1143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40383" y="2499145"/>
            <a:ext cx="341497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700"/>
              </a:spcAft>
            </a:pPr>
            <a:r>
              <a:rPr lang="en-US" altLang="en-US" sz="5200" b="1" spc="-50" dirty="0">
                <a:solidFill>
                  <a:srgbClr val="23817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3992915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03" y="1004504"/>
            <a:ext cx="7545676" cy="46632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37938" y="6229704"/>
            <a:ext cx="611612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50" i="1" dirty="0" smtClean="0"/>
              <a:t>(</a:t>
            </a:r>
            <a:r>
              <a:rPr lang="en-US" altLang="en-US" sz="950" b="1" i="1" dirty="0" smtClean="0"/>
              <a:t>Source: </a:t>
            </a:r>
            <a:r>
              <a:rPr lang="en-US" altLang="en-US" sz="950" i="1" dirty="0" smtClean="0"/>
              <a:t>Jessica Ridpath, “</a:t>
            </a:r>
            <a:r>
              <a:rPr lang="en-US" sz="950" i="1" dirty="0" smtClean="0"/>
              <a:t>Got </a:t>
            </a:r>
            <a:r>
              <a:rPr lang="en-US" sz="950" i="1" dirty="0"/>
              <a:t>plain language? 5 tips for clear, engaging writing — </a:t>
            </a:r>
            <a:r>
              <a:rPr lang="en-US" sz="950" i="1" dirty="0" smtClean="0"/>
              <a:t>even in</a:t>
            </a:r>
            <a:r>
              <a:rPr lang="en-US" sz="950" i="1" dirty="0"/>
              <a:t> </a:t>
            </a:r>
            <a:r>
              <a:rPr lang="en-US" sz="950" i="1" dirty="0" smtClean="0"/>
              <a:t>research,” Group Health Research Institute, posted </a:t>
            </a:r>
            <a:r>
              <a:rPr lang="en-US" sz="950" i="1" dirty="0"/>
              <a:t>on </a:t>
            </a:r>
            <a:r>
              <a:rPr lang="en-US" sz="950" i="1" dirty="0" smtClean="0"/>
              <a:t>Medium.com, Oct. 17, 2016)</a:t>
            </a:r>
            <a:endParaRPr lang="en-US" sz="95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888642" y="2052474"/>
            <a:ext cx="2477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Write and talk to the public using </a:t>
            </a:r>
            <a:r>
              <a:rPr lang="en-US" altLang="en-US" sz="30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plain language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79" y="33747"/>
            <a:ext cx="1136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clinical and technical terms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994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assume your terms are understood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143000" y="1097280"/>
            <a:ext cx="9059215" cy="377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Many terms commonly used by the public health community may not be understood or may be misunderstood by the public:</a:t>
            </a:r>
          </a:p>
          <a:p>
            <a:endParaRPr lang="en-US" sz="14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spcAft>
                <a:spcPts val="900"/>
              </a:spcAft>
              <a:buClr>
                <a:srgbClr val="007370"/>
              </a:buClr>
              <a:buFont typeface="Arial" panose="020B0604020202020204" pitchFamily="34" charset="0"/>
              <a:buChar char="•"/>
            </a:pPr>
            <a:r>
              <a:rPr 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 outcomes</a:t>
            </a:r>
          </a:p>
          <a:p>
            <a:pPr marL="457200" indent="-457200">
              <a:spcAft>
                <a:spcPts val="900"/>
              </a:spcAft>
              <a:buClr>
                <a:srgbClr val="007370"/>
              </a:buClr>
              <a:buFont typeface="Arial" panose="020B0604020202020204" pitchFamily="34" charset="0"/>
              <a:buChar char="•"/>
            </a:pPr>
            <a:r>
              <a:rPr 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Surveillance data</a:t>
            </a:r>
          </a:p>
          <a:p>
            <a:pPr marL="457200" indent="-457200">
              <a:spcAft>
                <a:spcPts val="900"/>
              </a:spcAft>
              <a:buClr>
                <a:srgbClr val="007370"/>
              </a:buClr>
              <a:buFont typeface="Arial" panose="020B0604020202020204" pitchFamily="34" charset="0"/>
              <a:buChar char="•"/>
            </a:pPr>
            <a:r>
              <a:rPr lang="en-US" sz="29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Dental utilization</a:t>
            </a:r>
          </a:p>
          <a:p>
            <a:endParaRPr lang="en-US" sz="2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2364"/>
          <a:stretch/>
        </p:blipFill>
        <p:spPr>
          <a:xfrm>
            <a:off x="5276088" y="2221992"/>
            <a:ext cx="5177307" cy="30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41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clearly and concisely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143000" y="1143000"/>
            <a:ext cx="9221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alt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sentences</a:t>
            </a:r>
            <a:r>
              <a:rPr lang="en-US" alt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 25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altLang="en-US" sz="30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5020" y="6195931"/>
            <a:ext cx="65295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05">
              <a:spcBef>
                <a:spcPts val="1940"/>
              </a:spcBef>
            </a:pPr>
            <a:r>
              <a:rPr lang="en-US" sz="900" i="1" dirty="0">
                <a:cs typeface="Calibri"/>
              </a:rPr>
              <a:t>(</a:t>
            </a:r>
            <a:r>
              <a:rPr lang="en-US" sz="900" b="1" i="1" dirty="0" smtClean="0">
                <a:cs typeface="Calibri"/>
              </a:rPr>
              <a:t>So</a:t>
            </a:r>
            <a:r>
              <a:rPr lang="en-US" sz="900" b="1" i="1" spc="-10" dirty="0" smtClean="0">
                <a:cs typeface="Calibri"/>
              </a:rPr>
              <a:t>u</a:t>
            </a:r>
            <a:r>
              <a:rPr lang="en-US" sz="900" b="1" i="1" dirty="0" smtClean="0">
                <a:cs typeface="Calibri"/>
              </a:rPr>
              <a:t>rces:</a:t>
            </a:r>
            <a:r>
              <a:rPr lang="en-US" sz="900" b="1" i="1" spc="-30" dirty="0">
                <a:cs typeface="Calibri"/>
              </a:rPr>
              <a:t> </a:t>
            </a:r>
            <a:r>
              <a:rPr lang="en-US" sz="900" i="1" spc="-30" dirty="0" smtClean="0">
                <a:cs typeface="Calibri"/>
              </a:rPr>
              <a:t>Everyday Words for Public Health Communication, CDC, May 2016; Cornelia Dean, Am I Making Myself Clear? A Scientist’s Guide to Talking to the Public, Harvard Univ. Press: Cambridge, Mass., 2009; A </a:t>
            </a:r>
            <a:r>
              <a:rPr lang="en-US" sz="900" i="1" spc="-30" dirty="0">
                <a:cs typeface="Calibri"/>
              </a:rPr>
              <a:t>Way with Words</a:t>
            </a:r>
            <a:r>
              <a:rPr lang="en-US" sz="900" i="1" spc="-30" dirty="0" smtClean="0">
                <a:cs typeface="Calibri"/>
              </a:rPr>
              <a:t>: Guidelines </a:t>
            </a:r>
            <a:r>
              <a:rPr lang="en-US" sz="900" i="1" spc="-30" dirty="0">
                <a:cs typeface="Calibri"/>
              </a:rPr>
              <a:t>for Writing Oral Health Materials for Audiences with Limited </a:t>
            </a:r>
            <a:r>
              <a:rPr lang="en-US" sz="900" i="1" spc="-30" dirty="0" smtClean="0">
                <a:cs typeface="Calibri"/>
              </a:rPr>
              <a:t>Literacy, </a:t>
            </a:r>
            <a:r>
              <a:rPr lang="en-US" sz="900" i="1" dirty="0" smtClean="0">
                <a:cs typeface="Calibri"/>
              </a:rPr>
              <a:t>N</a:t>
            </a:r>
            <a:r>
              <a:rPr lang="en-US" sz="900" i="1" spc="-5" dirty="0" smtClean="0">
                <a:cs typeface="Calibri"/>
              </a:rPr>
              <a:t>ational Maternal and Child Oral Health Resource Center, 2004.)</a:t>
            </a:r>
            <a:endParaRPr lang="en-US" sz="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049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9075"/>
          </a:xfrm>
          <a:prstGeom prst="rect">
            <a:avLst/>
          </a:prstGeom>
          <a:solidFill>
            <a:srgbClr val="0A8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" y="91440"/>
            <a:ext cx="11369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200" b="1" spc="-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clearly and concisely</a:t>
            </a:r>
            <a:endParaRPr lang="en-US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29704"/>
            <a:ext cx="12192000" cy="628296"/>
            <a:chOff x="0" y="6208776"/>
            <a:chExt cx="12192000" cy="6282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" y="6208776"/>
              <a:ext cx="2340410" cy="46337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6837072"/>
              <a:ext cx="12192000" cy="0"/>
            </a:xfrm>
            <a:prstGeom prst="line">
              <a:avLst/>
            </a:prstGeom>
            <a:ln w="1143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143000" y="1143000"/>
            <a:ext cx="92212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alt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sentences</a:t>
            </a:r>
            <a:r>
              <a:rPr lang="en-US" alt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 25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words)</a:t>
            </a:r>
          </a:p>
          <a:p>
            <a:pPr marL="457200" indent="-457200">
              <a:spcAft>
                <a:spcPts val="1200"/>
              </a:spcAft>
              <a:buClr>
                <a:srgbClr val="267472"/>
              </a:buClr>
              <a:buFont typeface="Arial" panose="020B0604020202020204" pitchFamily="34" charset="0"/>
              <a:buChar char="•"/>
            </a:pPr>
            <a:r>
              <a:rPr 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Clarity means </a:t>
            </a:r>
            <a:r>
              <a:rPr lang="en-US" sz="3000" b="1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shorter paragraphs</a:t>
            </a:r>
            <a:r>
              <a:rPr lang="en-US" sz="30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(under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3000" spc="-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words</a:t>
            </a:r>
            <a:r>
              <a:rPr lang="en-US" altLang="en-US" sz="3000" spc="-4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altLang="en-US" sz="3000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5020" y="6195931"/>
            <a:ext cx="65295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05">
              <a:spcBef>
                <a:spcPts val="1940"/>
              </a:spcBef>
            </a:pPr>
            <a:r>
              <a:rPr lang="en-US" sz="900" i="1" dirty="0">
                <a:cs typeface="Calibri"/>
              </a:rPr>
              <a:t>(</a:t>
            </a:r>
            <a:r>
              <a:rPr lang="en-US" sz="900" b="1" i="1" dirty="0" smtClean="0">
                <a:cs typeface="Calibri"/>
              </a:rPr>
              <a:t>So</a:t>
            </a:r>
            <a:r>
              <a:rPr lang="en-US" sz="900" b="1" i="1" spc="-10" dirty="0" smtClean="0">
                <a:cs typeface="Calibri"/>
              </a:rPr>
              <a:t>u</a:t>
            </a:r>
            <a:r>
              <a:rPr lang="en-US" sz="900" b="1" i="1" dirty="0" smtClean="0">
                <a:cs typeface="Calibri"/>
              </a:rPr>
              <a:t>rces:</a:t>
            </a:r>
            <a:r>
              <a:rPr lang="en-US" sz="900" b="1" i="1" spc="-30" dirty="0">
                <a:cs typeface="Calibri"/>
              </a:rPr>
              <a:t> </a:t>
            </a:r>
            <a:r>
              <a:rPr lang="en-US" sz="900" i="1" spc="-30" dirty="0" smtClean="0">
                <a:cs typeface="Calibri"/>
              </a:rPr>
              <a:t>Everyday Words for Public Health Communication, CDC, May 2016; Cornelia Dean, Am I Making Myself Clear? A Scientist’s Guide to Talking to the Public, Harvard Univ. Press: Cambridge, Mass., 2009; A </a:t>
            </a:r>
            <a:r>
              <a:rPr lang="en-US" sz="900" i="1" spc="-30" dirty="0">
                <a:cs typeface="Calibri"/>
              </a:rPr>
              <a:t>Way with Words</a:t>
            </a:r>
            <a:r>
              <a:rPr lang="en-US" sz="900" i="1" spc="-30" dirty="0" smtClean="0">
                <a:cs typeface="Calibri"/>
              </a:rPr>
              <a:t>: Guidelines </a:t>
            </a:r>
            <a:r>
              <a:rPr lang="en-US" sz="900" i="1" spc="-30" dirty="0">
                <a:cs typeface="Calibri"/>
              </a:rPr>
              <a:t>for Writing Oral Health Materials for Audiences with Limited </a:t>
            </a:r>
            <a:r>
              <a:rPr lang="en-US" sz="900" i="1" spc="-30" dirty="0" smtClean="0">
                <a:cs typeface="Calibri"/>
              </a:rPr>
              <a:t>Literacy, </a:t>
            </a:r>
            <a:r>
              <a:rPr lang="en-US" sz="900" i="1" dirty="0" smtClean="0">
                <a:cs typeface="Calibri"/>
              </a:rPr>
              <a:t>N</a:t>
            </a:r>
            <a:r>
              <a:rPr lang="en-US" sz="900" i="1" spc="-5" dirty="0" smtClean="0">
                <a:cs typeface="Calibri"/>
              </a:rPr>
              <a:t>ational Maternal and Child Oral Health Resource Center, 2004.)</a:t>
            </a:r>
            <a:endParaRPr lang="en-US" sz="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9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14632</TotalTime>
  <Words>2491</Words>
  <Application>Microsoft Office PowerPoint</Application>
  <PresentationFormat>Widescreen</PresentationFormat>
  <Paragraphs>355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Jacob</dc:creator>
  <cp:lastModifiedBy>Miyahara, Keiko</cp:lastModifiedBy>
  <cp:revision>374</cp:revision>
  <dcterms:created xsi:type="dcterms:W3CDTF">2019-09-10T13:50:49Z</dcterms:created>
  <dcterms:modified xsi:type="dcterms:W3CDTF">2019-10-22T17:28:50Z</dcterms:modified>
</cp:coreProperties>
</file>